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6" r:id="rId4"/>
    <p:sldId id="257" r:id="rId5"/>
    <p:sldId id="271" r:id="rId6"/>
    <p:sldId id="263" r:id="rId7"/>
    <p:sldId id="258" r:id="rId8"/>
    <p:sldId id="259" r:id="rId9"/>
    <p:sldId id="260" r:id="rId10"/>
    <p:sldId id="261" r:id="rId11"/>
    <p:sldId id="262" r:id="rId12"/>
    <p:sldId id="274" r:id="rId13"/>
    <p:sldId id="264" r:id="rId14"/>
    <p:sldId id="265" r:id="rId15"/>
    <p:sldId id="266" r:id="rId16"/>
    <p:sldId id="267" r:id="rId17"/>
    <p:sldId id="273" r:id="rId18"/>
    <p:sldId id="268" r:id="rId19"/>
    <p:sldId id="269" r:id="rId2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023072D4-632E-404E-924B-9F3C647ED209}" type="datetimeFigureOut">
              <a:rPr lang="es-MX" smtClean="0"/>
              <a:t>29/11/2023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345573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23072D4-632E-404E-924B-9F3C647ED209}" type="datetimeFigureOut">
              <a:rPr lang="es-MX" smtClean="0"/>
              <a:t>29/11/2023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3206618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023072D4-632E-404E-924B-9F3C647ED209}" type="datetimeFigureOut">
              <a:rPr lang="es-MX" smtClean="0"/>
              <a:t>29/11/2023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3870229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023072D4-632E-404E-924B-9F3C647ED209}" type="datetimeFigureOut">
              <a:rPr lang="es-MX" smtClean="0"/>
              <a:t>29/11/2023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80005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023072D4-632E-404E-924B-9F3C647ED209}" type="datetimeFigureOut">
              <a:rPr lang="es-MX" smtClean="0"/>
              <a:t>29/11/2023</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1232769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023072D4-632E-404E-924B-9F3C647ED209}" type="datetimeFigureOut">
              <a:rPr lang="es-MX" smtClean="0"/>
              <a:t>29/11/2023</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1251093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23072D4-632E-404E-924B-9F3C647ED209}" type="datetimeFigureOut">
              <a:rPr lang="es-MX" smtClean="0"/>
              <a:t>29/11/2023</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2777268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23072D4-632E-404E-924B-9F3C647ED209}" type="datetimeFigureOut">
              <a:rPr lang="es-MX" smtClean="0"/>
              <a:t>29/11/2023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2464339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23072D4-632E-404E-924B-9F3C647ED209}" type="datetimeFigureOut">
              <a:rPr lang="es-MX" smtClean="0"/>
              <a:t>29/11/2023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211571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23072D4-632E-404E-924B-9F3C647ED209}" type="datetimeFigureOut">
              <a:rPr lang="es-MX" smtClean="0"/>
              <a:t>29/11/2023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2452179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23072D4-632E-404E-924B-9F3C647ED209}" type="datetimeFigureOut">
              <a:rPr lang="es-MX" smtClean="0"/>
              <a:t>29/11/2023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DBFAE43-54B8-4E4A-A382-6D52F97A08F1}" type="slidenum">
              <a:rPr lang="es-MX" smtClean="0"/>
              <a:t>‹Nº›</a:t>
            </a:fld>
            <a:endParaRPr lang="es-MX"/>
          </a:p>
        </p:txBody>
      </p:sp>
    </p:spTree>
    <p:extLst>
      <p:ext uri="{BB962C8B-B14F-4D97-AF65-F5344CB8AC3E}">
        <p14:creationId xmlns:p14="http://schemas.microsoft.com/office/powerpoint/2010/main" val="418673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072D4-632E-404E-924B-9F3C647ED209}" type="datetimeFigureOut">
              <a:rPr lang="es-MX" smtClean="0"/>
              <a:t>29/11/2023</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BFAE43-54B8-4E4A-A382-6D52F97A08F1}" type="slidenum">
              <a:rPr lang="es-MX" smtClean="0"/>
              <a:t>‹Nº›</a:t>
            </a:fld>
            <a:endParaRPr lang="es-MX"/>
          </a:p>
        </p:txBody>
      </p:sp>
    </p:spTree>
    <p:extLst>
      <p:ext uri="{BB962C8B-B14F-4D97-AF65-F5344CB8AC3E}">
        <p14:creationId xmlns:p14="http://schemas.microsoft.com/office/powerpoint/2010/main" val="2468856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909402" y="510105"/>
            <a:ext cx="6198510" cy="1226227"/>
          </a:xfrm>
          <a:prstGeom prst="rect">
            <a:avLst/>
          </a:prstGeom>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9654093" y="341253"/>
            <a:ext cx="1451018" cy="1477273"/>
          </a:xfrm>
          <a:prstGeom prst="rect">
            <a:avLst/>
          </a:prstGeom>
          <a:noFill/>
        </p:spPr>
      </p:pic>
      <p:pic>
        <p:nvPicPr>
          <p:cNvPr id="6" name="Imagen 5"/>
          <p:cNvPicPr/>
          <p:nvPr/>
        </p:nvPicPr>
        <p:blipFill>
          <a:blip r:embed="rId4">
            <a:extLst>
              <a:ext uri="{28A0092B-C50C-407E-A947-70E740481C1C}">
                <a14:useLocalDpi xmlns:a14="http://schemas.microsoft.com/office/drawing/2010/main" val="0"/>
              </a:ext>
            </a:extLst>
          </a:blip>
          <a:srcRect/>
          <a:stretch>
            <a:fillRect/>
          </a:stretch>
        </p:blipFill>
        <p:spPr bwMode="auto">
          <a:xfrm>
            <a:off x="1001509" y="426978"/>
            <a:ext cx="1412917" cy="1679223"/>
          </a:xfrm>
          <a:prstGeom prst="rect">
            <a:avLst/>
          </a:prstGeom>
          <a:noFill/>
        </p:spPr>
      </p:pic>
      <p:sp>
        <p:nvSpPr>
          <p:cNvPr id="7" name="Rectángulo 6"/>
          <p:cNvSpPr/>
          <p:nvPr/>
        </p:nvSpPr>
        <p:spPr>
          <a:xfrm>
            <a:off x="2844216" y="2497401"/>
            <a:ext cx="6328881" cy="138499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MX" sz="2800" dirty="0" smtClean="0">
                <a:latin typeface="Arial" panose="020B0604020202020204" pitchFamily="34" charset="0"/>
                <a:cs typeface="Arial" panose="020B0604020202020204" pitchFamily="34" charset="0"/>
              </a:rPr>
              <a:t>Aspectos relevantes de la Retribución Social del Conahcyt.</a:t>
            </a:r>
          </a:p>
          <a:p>
            <a:pPr algn="ctr"/>
            <a:r>
              <a:rPr lang="es-MX" sz="2800" dirty="0" smtClean="0">
                <a:latin typeface="Arial" panose="020B0604020202020204" pitchFamily="34" charset="0"/>
                <a:cs typeface="Arial" panose="020B0604020202020204" pitchFamily="34" charset="0"/>
              </a:rPr>
              <a:t>Posgrado en Biociencias.</a:t>
            </a:r>
            <a:endParaRPr lang="es-MX" sz="2800" dirty="0">
              <a:latin typeface="Arial" panose="020B0604020202020204" pitchFamily="34" charset="0"/>
              <a:cs typeface="Arial" panose="020B0604020202020204" pitchFamily="34" charset="0"/>
            </a:endParaRPr>
          </a:p>
        </p:txBody>
      </p:sp>
      <p:sp>
        <p:nvSpPr>
          <p:cNvPr id="8" name="CuadroTexto 7"/>
          <p:cNvSpPr txBox="1"/>
          <p:nvPr/>
        </p:nvSpPr>
        <p:spPr>
          <a:xfrm>
            <a:off x="3059974" y="4302782"/>
            <a:ext cx="5897366" cy="830997"/>
          </a:xfrm>
          <a:prstGeom prst="rect">
            <a:avLst/>
          </a:prstGeom>
          <a:noFill/>
        </p:spPr>
        <p:txBody>
          <a:bodyPr wrap="square" rtlCol="0">
            <a:spAutoFit/>
          </a:bodyPr>
          <a:lstStyle/>
          <a:p>
            <a:pPr algn="ctr"/>
            <a:r>
              <a:rPr lang="es-MX" sz="2400" dirty="0" smtClean="0"/>
              <a:t>Dr. Marco Antonio López Torres</a:t>
            </a:r>
          </a:p>
          <a:p>
            <a:pPr algn="ctr"/>
            <a:r>
              <a:rPr lang="es-MX" sz="2400" dirty="0" smtClean="0"/>
              <a:t>Coordinador del posgrado en Biociencias</a:t>
            </a:r>
            <a:endParaRPr lang="es-MX" sz="2400" dirty="0"/>
          </a:p>
        </p:txBody>
      </p:sp>
      <p:sp>
        <p:nvSpPr>
          <p:cNvPr id="9" name="CuadroTexto 8"/>
          <p:cNvSpPr txBox="1"/>
          <p:nvPr/>
        </p:nvSpPr>
        <p:spPr>
          <a:xfrm>
            <a:off x="7017249" y="6154220"/>
            <a:ext cx="5219177" cy="400110"/>
          </a:xfrm>
          <a:prstGeom prst="rect">
            <a:avLst/>
          </a:prstGeom>
          <a:noFill/>
        </p:spPr>
        <p:txBody>
          <a:bodyPr wrap="square" rtlCol="0">
            <a:spAutoFit/>
          </a:bodyPr>
          <a:lstStyle/>
          <a:p>
            <a:r>
              <a:rPr lang="es-MX" sz="2000" dirty="0" smtClean="0"/>
              <a:t>Hermosillo, Sonora, a 28 de noviembre de 2023.</a:t>
            </a:r>
            <a:endParaRPr lang="es-MX" sz="2000" dirty="0"/>
          </a:p>
        </p:txBody>
      </p:sp>
    </p:spTree>
    <p:extLst>
      <p:ext uri="{BB962C8B-B14F-4D97-AF65-F5344CB8AC3E}">
        <p14:creationId xmlns:p14="http://schemas.microsoft.com/office/powerpoint/2010/main" val="526049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1413164"/>
            <a:ext cx="10515600" cy="4763799"/>
          </a:xfrm>
        </p:spPr>
        <p:txBody>
          <a:bodyPr>
            <a:normAutofit fontScale="92500"/>
          </a:bodyPr>
          <a:lstStyle/>
          <a:p>
            <a:pPr algn="just"/>
            <a:r>
              <a:rPr lang="es-MX" dirty="0"/>
              <a:t>Conforme a la Convocatoria de Becas Nacionales 2021 del </a:t>
            </a:r>
            <a:r>
              <a:rPr lang="es-MX" dirty="0" smtClean="0"/>
              <a:t>Conahcyt</a:t>
            </a:r>
            <a:r>
              <a:rPr lang="es-MX" dirty="0"/>
              <a:t>, se estipula que </a:t>
            </a:r>
            <a:r>
              <a:rPr lang="es-MX" dirty="0" smtClean="0"/>
              <a:t>los beneficiarios </a:t>
            </a:r>
            <a:r>
              <a:rPr lang="es-MX" dirty="0"/>
              <a:t>deberán cumplir con el compromiso de retribución social, con el propósito </a:t>
            </a:r>
            <a:r>
              <a:rPr lang="es-MX" dirty="0" smtClean="0"/>
              <a:t>de lograr </a:t>
            </a:r>
            <a:r>
              <a:rPr lang="es-MX" dirty="0"/>
              <a:t>que la sociedad mexicana acceda y se beneficie del conocimiento en </a:t>
            </a:r>
            <a:r>
              <a:rPr lang="es-MX" dirty="0" smtClean="0"/>
              <a:t>Humanidades, Ciencias</a:t>
            </a:r>
            <a:r>
              <a:rPr lang="es-MX" dirty="0"/>
              <a:t>, Tecnología e Innovación, lo cual va de conformidad con lo especificado en la </a:t>
            </a:r>
            <a:r>
              <a:rPr lang="es-MX" dirty="0" smtClean="0"/>
              <a:t>fracción I</a:t>
            </a:r>
            <a:r>
              <a:rPr lang="es-MX" dirty="0"/>
              <a:t>, inciso i del Artículo 16, del </a:t>
            </a:r>
            <a:r>
              <a:rPr lang="es-MX" i="1" dirty="0"/>
              <a:t>Reglamento de Becas para el Fortalecimiento de la </a:t>
            </a:r>
            <a:r>
              <a:rPr lang="es-MX" i="1" dirty="0" smtClean="0"/>
              <a:t>Comunidad de </a:t>
            </a:r>
            <a:r>
              <a:rPr lang="es-MX" i="1" dirty="0"/>
              <a:t>Humanidades, Ciencias, Tecnologías e </a:t>
            </a:r>
            <a:r>
              <a:rPr lang="es-MX" i="1" dirty="0" smtClean="0"/>
              <a:t>Innovación</a:t>
            </a:r>
            <a:r>
              <a:rPr lang="es-MX" dirty="0" smtClean="0"/>
              <a:t>, </a:t>
            </a:r>
            <a:r>
              <a:rPr lang="es-MX" dirty="0"/>
              <a:t>el cual </a:t>
            </a:r>
            <a:r>
              <a:rPr lang="es-MX" dirty="0" smtClean="0"/>
              <a:t>dice: </a:t>
            </a:r>
            <a:r>
              <a:rPr lang="es-MX" i="1" dirty="0" smtClean="0"/>
              <a:t>Entregar </a:t>
            </a:r>
            <a:r>
              <a:rPr lang="es-MX" i="1" dirty="0"/>
              <a:t>al Consejo el informe de la investigación documental, de campo o de </a:t>
            </a:r>
            <a:r>
              <a:rPr lang="es-MX" i="1" dirty="0" smtClean="0"/>
              <a:t>laboratorio, así </a:t>
            </a:r>
            <a:r>
              <a:rPr lang="es-MX" i="1" dirty="0"/>
              <a:t>como la Constancia de actividades de retribución social, en los términos que para </a:t>
            </a:r>
            <a:r>
              <a:rPr lang="es-MX" i="1" dirty="0" smtClean="0"/>
              <a:t>esos efectos </a:t>
            </a:r>
            <a:r>
              <a:rPr lang="es-MX" i="1" dirty="0"/>
              <a:t>se </a:t>
            </a:r>
            <a:r>
              <a:rPr lang="es-MX" i="1" dirty="0" smtClean="0"/>
              <a:t>establezcan. </a:t>
            </a:r>
            <a:r>
              <a:rPr lang="es-MX" dirty="0" smtClean="0"/>
              <a:t>De </a:t>
            </a:r>
            <a:r>
              <a:rPr lang="es-MX" dirty="0"/>
              <a:t>esta manera, las personas Becarias que obtuvieron el apoyo a partir de la Convocatoria </a:t>
            </a:r>
            <a:r>
              <a:rPr lang="es-MX" dirty="0" smtClean="0"/>
              <a:t>2021 (generación 2021-2 </a:t>
            </a:r>
            <a:r>
              <a:rPr lang="es-MX" dirty="0"/>
              <a:t>en adelante), deberán cumplir con dicha obligación.</a:t>
            </a:r>
          </a:p>
        </p:txBody>
      </p:sp>
      <p:sp>
        <p:nvSpPr>
          <p:cNvPr id="5" name="CuadroTexto 4"/>
          <p:cNvSpPr txBox="1"/>
          <p:nvPr/>
        </p:nvSpPr>
        <p:spPr>
          <a:xfrm>
            <a:off x="1130531" y="317339"/>
            <a:ext cx="3532909" cy="7694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sz="4400" dirty="0" smtClean="0">
                <a:ln>
                  <a:solidFill>
                    <a:schemeClr val="bg2">
                      <a:lumMod val="75000"/>
                    </a:schemeClr>
                  </a:solidFill>
                </a:ln>
              </a:rPr>
              <a:t>Generalidades</a:t>
            </a:r>
            <a:endParaRPr lang="es-MX" sz="4400" dirty="0">
              <a:ln>
                <a:solidFill>
                  <a:schemeClr val="bg2">
                    <a:lumMod val="75000"/>
                  </a:schemeClr>
                </a:solidFill>
              </a:ln>
            </a:endParaRPr>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Tree>
    <p:extLst>
      <p:ext uri="{BB962C8B-B14F-4D97-AF65-F5344CB8AC3E}">
        <p14:creationId xmlns:p14="http://schemas.microsoft.com/office/powerpoint/2010/main" val="1855409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63878" y="1707313"/>
            <a:ext cx="10515600" cy="4351338"/>
          </a:xfrm>
        </p:spPr>
        <p:txBody>
          <a:bodyPr>
            <a:normAutofit/>
          </a:bodyPr>
          <a:lstStyle/>
          <a:p>
            <a:pPr algn="just"/>
            <a:r>
              <a:rPr lang="es-MX" dirty="0"/>
              <a:t>Conforme se establece en el </a:t>
            </a:r>
            <a:r>
              <a:rPr lang="es-MX" i="1" dirty="0"/>
              <a:t>Reglamento de Becas para el Fortalecimiento de la </a:t>
            </a:r>
            <a:r>
              <a:rPr lang="es-MX" i="1" dirty="0" smtClean="0"/>
              <a:t>Comunidad de </a:t>
            </a:r>
            <a:r>
              <a:rPr lang="es-MX" i="1" dirty="0"/>
              <a:t>Humanidades, Ciencias, Tecnologías e Innovación</a:t>
            </a:r>
            <a:r>
              <a:rPr lang="es-MX" dirty="0"/>
              <a:t>, la Retribución Social se define como </a:t>
            </a:r>
            <a:r>
              <a:rPr lang="es-MX" b="1" dirty="0"/>
              <a:t>“</a:t>
            </a:r>
            <a:r>
              <a:rPr lang="es-MX" b="1" dirty="0" smtClean="0"/>
              <a:t>las actividades </a:t>
            </a:r>
            <a:r>
              <a:rPr lang="es-MX" b="1" dirty="0"/>
              <a:t>realizadas por las personas Becarias con actores de los sectores público, social </a:t>
            </a:r>
            <a:r>
              <a:rPr lang="es-MX" b="1" dirty="0" smtClean="0"/>
              <a:t>o privado </a:t>
            </a:r>
            <a:r>
              <a:rPr lang="es-MX" b="1" dirty="0"/>
              <a:t>para promover el acceso universal al conocimiento científico y sus beneficios </a:t>
            </a:r>
            <a:r>
              <a:rPr lang="es-MX" b="1" dirty="0" smtClean="0"/>
              <a:t>sociales, en </a:t>
            </a:r>
            <a:r>
              <a:rPr lang="es-MX" b="1" dirty="0"/>
              <a:t>particular de aquellos que deriven del proceso de formación para el que recibieron la </a:t>
            </a:r>
            <a:r>
              <a:rPr lang="es-MX" b="1" dirty="0" smtClean="0"/>
              <a:t>Beca”.</a:t>
            </a:r>
            <a:r>
              <a:rPr lang="es-MX" dirty="0" smtClean="0"/>
              <a:t> La </a:t>
            </a:r>
            <a:r>
              <a:rPr lang="es-MX" dirty="0"/>
              <a:t>definición de los procedimientos para ejecutar y validar las actividades de retribución </a:t>
            </a:r>
            <a:r>
              <a:rPr lang="es-MX" dirty="0" smtClean="0"/>
              <a:t>social, son </a:t>
            </a:r>
            <a:r>
              <a:rPr lang="es-MX" dirty="0"/>
              <a:t>responsabilidad de </a:t>
            </a:r>
            <a:r>
              <a:rPr lang="es-MX" dirty="0" smtClean="0"/>
              <a:t>cada Unidad </a:t>
            </a:r>
            <a:r>
              <a:rPr lang="es-MX" dirty="0"/>
              <a:t>Académica o Unidad de Investigación Científica </a:t>
            </a:r>
            <a:r>
              <a:rPr lang="es-MX" dirty="0" smtClean="0"/>
              <a:t>y Desarrollo </a:t>
            </a:r>
            <a:r>
              <a:rPr lang="es-MX" dirty="0"/>
              <a:t>Tecnológico.</a:t>
            </a: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
        <p:nvSpPr>
          <p:cNvPr id="2" name="CuadroTexto 1"/>
          <p:cNvSpPr txBox="1"/>
          <p:nvPr/>
        </p:nvSpPr>
        <p:spPr>
          <a:xfrm>
            <a:off x="917169" y="398369"/>
            <a:ext cx="2660073" cy="7694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MX" sz="4400" dirty="0"/>
              <a:t>D</a:t>
            </a:r>
            <a:r>
              <a:rPr lang="es-MX" sz="4400" dirty="0" smtClean="0"/>
              <a:t>efinición</a:t>
            </a:r>
            <a:endParaRPr lang="es-MX" sz="4400" dirty="0"/>
          </a:p>
        </p:txBody>
      </p:sp>
    </p:spTree>
    <p:extLst>
      <p:ext uri="{BB962C8B-B14F-4D97-AF65-F5344CB8AC3E}">
        <p14:creationId xmlns:p14="http://schemas.microsoft.com/office/powerpoint/2010/main" val="1090922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2583094" cy="1325563"/>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a:lstStyle/>
          <a:p>
            <a:r>
              <a:rPr lang="es-MX" dirty="0" smtClean="0"/>
              <a:t>Objetivos: </a:t>
            </a:r>
            <a:endParaRPr lang="es-MX" dirty="0"/>
          </a:p>
        </p:txBody>
      </p:sp>
      <p:sp>
        <p:nvSpPr>
          <p:cNvPr id="3" name="Marcador de contenido 2"/>
          <p:cNvSpPr>
            <a:spLocks noGrp="1"/>
          </p:cNvSpPr>
          <p:nvPr>
            <p:ph idx="1"/>
          </p:nvPr>
        </p:nvSpPr>
        <p:spPr>
          <a:xfrm>
            <a:off x="561359" y="1755760"/>
            <a:ext cx="10515600" cy="4351338"/>
          </a:xfrm>
        </p:spPr>
        <p:txBody>
          <a:bodyPr>
            <a:normAutofit fontScale="85000" lnSpcReduction="20000"/>
          </a:bodyPr>
          <a:lstStyle/>
          <a:p>
            <a:pPr marL="0" indent="0">
              <a:buNone/>
            </a:pPr>
            <a:endParaRPr lang="es-MX" dirty="0"/>
          </a:p>
          <a:p>
            <a:pPr algn="just"/>
            <a:r>
              <a:rPr lang="es-MX" dirty="0"/>
              <a:t>• Propiciar la reflexión y conciencia sobre el compromiso ético de las becarias y los becarios sobre el apoyo que reciben gracias a las aportaciones de la sociedad mexicana, para su formación. </a:t>
            </a:r>
          </a:p>
          <a:p>
            <a:pPr algn="just"/>
            <a:r>
              <a:rPr lang="es-MX" dirty="0"/>
              <a:t>• Contribuir con diferentes estrategias para la aplicación de los resultados de investigación y su comunicación, para el mejoramiento de las condiciones de vida de las familias y comunidades. </a:t>
            </a:r>
          </a:p>
          <a:p>
            <a:pPr algn="just"/>
            <a:r>
              <a:rPr lang="es-MX" dirty="0"/>
              <a:t>• Colaborar en la atención y solución de problemas prioritarios en los contextos en donde se ubican las Instituciones de Educación Superior y Centros de Investigación. </a:t>
            </a:r>
          </a:p>
          <a:p>
            <a:pPr algn="just"/>
            <a:r>
              <a:rPr lang="es-MX" dirty="0"/>
              <a:t>• Dar sentido y significado a los procesos educativos de formación, al articular los procesos formativos, con las realidades y problemas prioritarios de las regiones donde se realizan las investigaciones. </a:t>
            </a:r>
          </a:p>
          <a:p>
            <a:endParaRPr lang="es-MX"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Tree>
    <p:extLst>
      <p:ext uri="{BB962C8B-B14F-4D97-AF65-F5344CB8AC3E}">
        <p14:creationId xmlns:p14="http://schemas.microsoft.com/office/powerpoint/2010/main" val="790303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756457" y="332511"/>
            <a:ext cx="10289500" cy="6186689"/>
            <a:chOff x="1005839" y="382387"/>
            <a:chExt cx="10289500" cy="6186689"/>
          </a:xfrm>
        </p:grpSpPr>
        <p:grpSp>
          <p:nvGrpSpPr>
            <p:cNvPr id="2" name="Grupo 1"/>
            <p:cNvGrpSpPr/>
            <p:nvPr/>
          </p:nvGrpSpPr>
          <p:grpSpPr>
            <a:xfrm>
              <a:off x="1005839" y="382387"/>
              <a:ext cx="10289500" cy="6186689"/>
              <a:chOff x="1005839" y="357448"/>
              <a:chExt cx="10289500" cy="6186689"/>
            </a:xfrm>
          </p:grpSpPr>
          <p:pic>
            <p:nvPicPr>
              <p:cNvPr id="4" name="Imagen 3"/>
              <p:cNvPicPr>
                <a:picLocks noChangeAspect="1"/>
              </p:cNvPicPr>
              <p:nvPr/>
            </p:nvPicPr>
            <p:blipFill>
              <a:blip r:embed="rId2"/>
              <a:stretch>
                <a:fillRect/>
              </a:stretch>
            </p:blipFill>
            <p:spPr>
              <a:xfrm>
                <a:off x="1005839" y="587614"/>
                <a:ext cx="10289500" cy="5956523"/>
              </a:xfrm>
              <a:prstGeom prst="rect">
                <a:avLst/>
              </a:prstGeom>
            </p:spPr>
          </p:pic>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1005839" y="357448"/>
                <a:ext cx="1729048" cy="1662546"/>
              </a:xfrm>
              <a:prstGeom prst="rect">
                <a:avLst/>
              </a:prstGeom>
              <a:noFill/>
            </p:spPr>
          </p:pic>
        </p:grpSp>
        <p:sp>
          <p:nvSpPr>
            <p:cNvPr id="3" name="CuadroTexto 2"/>
            <p:cNvSpPr txBox="1"/>
            <p:nvPr/>
          </p:nvSpPr>
          <p:spPr>
            <a:xfrm>
              <a:off x="3474720" y="1546168"/>
              <a:ext cx="5569527" cy="400110"/>
            </a:xfrm>
            <a:prstGeom prst="rect">
              <a:avLst/>
            </a:prstGeom>
            <a:solidFill>
              <a:schemeClr val="accent1"/>
            </a:solidFill>
          </p:spPr>
          <p:txBody>
            <a:bodyPr wrap="square" rtlCol="0">
              <a:spAutoFit/>
            </a:bodyPr>
            <a:lstStyle/>
            <a:p>
              <a:pPr algn="ctr"/>
              <a:r>
                <a:rPr lang="es-MX" sz="2000" dirty="0" smtClean="0"/>
                <a:t>A partir de la generación 2021-2 en adelante</a:t>
              </a:r>
              <a:endParaRPr lang="es-MX" sz="2000" dirty="0"/>
            </a:p>
          </p:txBody>
        </p:sp>
      </p:grpSp>
    </p:spTree>
    <p:extLst>
      <p:ext uri="{BB962C8B-B14F-4D97-AF65-F5344CB8AC3E}">
        <p14:creationId xmlns:p14="http://schemas.microsoft.com/office/powerpoint/2010/main" val="2364883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3159" y="2020645"/>
            <a:ext cx="10705672" cy="3066745"/>
          </a:xfrm>
        </p:spPr>
        <p:txBody>
          <a:bodyPr>
            <a:normAutofit/>
          </a:bodyPr>
          <a:lstStyle/>
          <a:p>
            <a:pPr algn="just"/>
            <a:r>
              <a:rPr lang="es-MX" dirty="0" smtClean="0"/>
              <a:t>A partir de la generación 2021-2, todos los becarios Conahcyt están obligados a desarrollar actividades de Retribución Social, en cualquiera de las modalidades presentadas a continuación. El número de actividades a presentar será en un mínimo de tres por cada estudiante (o las que establezca la CAP en su  momento), las cuales serán avaladas por la Coordinación del Posgrado, quien resguardará las evidencias para casos de auditorías.</a:t>
            </a:r>
          </a:p>
        </p:txBody>
      </p:sp>
      <p:sp>
        <p:nvSpPr>
          <p:cNvPr id="5" name="CuadroTexto 4"/>
          <p:cNvSpPr txBox="1"/>
          <p:nvPr/>
        </p:nvSpPr>
        <p:spPr>
          <a:xfrm>
            <a:off x="820157" y="702060"/>
            <a:ext cx="9653879" cy="70788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sz="4000" b="1" dirty="0" smtClean="0"/>
              <a:t>Estudiantes obligados a la retribución social</a:t>
            </a:r>
            <a:endParaRPr lang="es-MX" sz="4000" b="1"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Tree>
    <p:extLst>
      <p:ext uri="{BB962C8B-B14F-4D97-AF65-F5344CB8AC3E}">
        <p14:creationId xmlns:p14="http://schemas.microsoft.com/office/powerpoint/2010/main" val="335919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160860" y="456852"/>
            <a:ext cx="993734" cy="951058"/>
          </a:xfrm>
          <a:prstGeom prst="rect">
            <a:avLst/>
          </a:prstGeom>
        </p:spPr>
      </p:pic>
      <p:graphicFrame>
        <p:nvGraphicFramePr>
          <p:cNvPr id="7" name="Tabla 6"/>
          <p:cNvGraphicFramePr>
            <a:graphicFrameLocks noGrp="1"/>
          </p:cNvGraphicFramePr>
          <p:nvPr>
            <p:extLst>
              <p:ext uri="{D42A27DB-BD31-4B8C-83A1-F6EECF244321}">
                <p14:modId xmlns:p14="http://schemas.microsoft.com/office/powerpoint/2010/main" val="409259614"/>
              </p:ext>
            </p:extLst>
          </p:nvPr>
        </p:nvGraphicFramePr>
        <p:xfrm>
          <a:off x="215758" y="128079"/>
          <a:ext cx="8774130" cy="6492240"/>
        </p:xfrm>
        <a:graphic>
          <a:graphicData uri="http://schemas.openxmlformats.org/drawingml/2006/table">
            <a:tbl>
              <a:tblPr firstRow="1" bandRow="1">
                <a:tableStyleId>{5C22544A-7EE6-4342-B048-85BDC9FD1C3A}</a:tableStyleId>
              </a:tblPr>
              <a:tblGrid>
                <a:gridCol w="3164440">
                  <a:extLst>
                    <a:ext uri="{9D8B030D-6E8A-4147-A177-3AD203B41FA5}">
                      <a16:colId xmlns:a16="http://schemas.microsoft.com/office/drawing/2014/main" val="3243605968"/>
                    </a:ext>
                  </a:extLst>
                </a:gridCol>
                <a:gridCol w="2684980">
                  <a:extLst>
                    <a:ext uri="{9D8B030D-6E8A-4147-A177-3AD203B41FA5}">
                      <a16:colId xmlns:a16="http://schemas.microsoft.com/office/drawing/2014/main" val="619316881"/>
                    </a:ext>
                  </a:extLst>
                </a:gridCol>
                <a:gridCol w="2924710">
                  <a:extLst>
                    <a:ext uri="{9D8B030D-6E8A-4147-A177-3AD203B41FA5}">
                      <a16:colId xmlns:a16="http://schemas.microsoft.com/office/drawing/2014/main" val="3656496351"/>
                    </a:ext>
                  </a:extLst>
                </a:gridCol>
              </a:tblGrid>
              <a:tr h="370840">
                <a:tc>
                  <a:txBody>
                    <a:bodyPr/>
                    <a:lstStyle/>
                    <a:p>
                      <a:endParaRPr lang="es-MX" sz="1800" b="0" i="0" u="none" strike="noStrike" kern="1200" baseline="0" dirty="0" smtClean="0">
                        <a:solidFill>
                          <a:schemeClr val="lt1"/>
                        </a:solidFill>
                        <a:latin typeface="+mn-lt"/>
                        <a:ea typeface="+mn-ea"/>
                        <a:cs typeface="+mn-cs"/>
                      </a:endParaRPr>
                    </a:p>
                    <a:p>
                      <a:r>
                        <a:rPr lang="es-MX" sz="1800" b="0" i="0" u="none" strike="noStrike" kern="1200" baseline="0" dirty="0" smtClean="0">
                          <a:solidFill>
                            <a:schemeClr val="lt1"/>
                          </a:solidFill>
                          <a:latin typeface="+mn-lt"/>
                          <a:ea typeface="+mn-ea"/>
                          <a:cs typeface="+mn-cs"/>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Actividades de retribución</a:t>
                      </a:r>
                      <a:r>
                        <a:rPr lang="es-MX" sz="1800" b="1"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0" i="0" u="none" strike="noStrike" kern="1200" baseline="0" dirty="0" smtClean="0">
                          <a:solidFill>
                            <a:schemeClr val="lt1"/>
                          </a:solidFill>
                          <a:latin typeface="+mn-lt"/>
                          <a:ea typeface="+mn-ea"/>
                          <a:cs typeface="+mn-cs"/>
                        </a:rPr>
                        <a:t>	</a:t>
                      </a: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Descripción </a:t>
                      </a: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Características </a:t>
                      </a: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458698"/>
                  </a:ext>
                </a:extLst>
              </a:tr>
              <a:tr h="370840">
                <a:tc>
                  <a:txBody>
                    <a:bodyPr/>
                    <a:lstStyle/>
                    <a:p>
                      <a:r>
                        <a:rPr lang="es-MX" sz="1800" b="0" i="0" u="none" strike="noStrike" kern="1200" baseline="0" dirty="0" smtClean="0">
                          <a:solidFill>
                            <a:schemeClr val="dk1"/>
                          </a:solidFill>
                          <a:latin typeface="+mn-lt"/>
                          <a:ea typeface="+mn-ea"/>
                          <a:cs typeface="+mn-cs"/>
                        </a:rPr>
                        <a:t> Colaborar como adjuntos de los docentes en los programas de posgrado. </a:t>
                      </a:r>
                    </a:p>
                  </a:txBody>
                  <a:tcPr/>
                </a:tc>
                <a:tc>
                  <a:txBody>
                    <a:bodyPr/>
                    <a:lstStyle/>
                    <a:p>
                      <a:r>
                        <a:rPr lang="es-MX" sz="1800" b="0" i="0" u="none" strike="noStrike" kern="1200" baseline="0" dirty="0" smtClean="0">
                          <a:solidFill>
                            <a:schemeClr val="dk1"/>
                          </a:solidFill>
                          <a:latin typeface="+mn-lt"/>
                          <a:ea typeface="+mn-ea"/>
                          <a:cs typeface="+mn-cs"/>
                        </a:rPr>
                        <a:t> Un curso o seminario a lo largo de la formación. </a:t>
                      </a:r>
                    </a:p>
                  </a:txBody>
                  <a:tcPr/>
                </a:tc>
                <a:tc>
                  <a:txBody>
                    <a:bodyPr/>
                    <a:lstStyle/>
                    <a:p>
                      <a:r>
                        <a:rPr lang="es-MX" sz="1800" b="0" i="0" u="none" strike="noStrike" kern="1200" baseline="0" dirty="0" smtClean="0">
                          <a:solidFill>
                            <a:schemeClr val="dk1"/>
                          </a:solidFill>
                          <a:latin typeface="+mn-lt"/>
                          <a:ea typeface="+mn-ea"/>
                          <a:cs typeface="+mn-cs"/>
                        </a:rPr>
                        <a:t> Estudiantes de </a:t>
                      </a:r>
                      <a:r>
                        <a:rPr lang="es-MX" sz="1800" b="1" i="0" u="none" strike="noStrike" kern="1200" baseline="0" dirty="0" smtClean="0">
                          <a:solidFill>
                            <a:schemeClr val="dk1"/>
                          </a:solidFill>
                          <a:latin typeface="+mn-lt"/>
                          <a:ea typeface="+mn-ea"/>
                          <a:cs typeface="+mn-cs"/>
                        </a:rPr>
                        <a:t>doctorado</a:t>
                      </a:r>
                      <a:r>
                        <a:rPr lang="es-MX" sz="1800" b="0" i="0" u="none" strike="noStrike" kern="1200" baseline="0" dirty="0" smtClean="0">
                          <a:solidFill>
                            <a:schemeClr val="dk1"/>
                          </a:solidFill>
                          <a:latin typeface="+mn-lt"/>
                          <a:ea typeface="+mn-ea"/>
                          <a:cs typeface="+mn-cs"/>
                        </a:rPr>
                        <a:t> y </a:t>
                      </a:r>
                      <a:r>
                        <a:rPr lang="es-MX" sz="1800" b="1" i="0" u="none" strike="noStrike" kern="1200" baseline="0" dirty="0" smtClean="0">
                          <a:solidFill>
                            <a:schemeClr val="dk1"/>
                          </a:solidFill>
                          <a:latin typeface="+mn-lt"/>
                          <a:ea typeface="+mn-ea"/>
                          <a:cs typeface="+mn-cs"/>
                        </a:rPr>
                        <a:t>maestría</a:t>
                      </a:r>
                      <a:r>
                        <a:rPr lang="es-MX" sz="1800" b="0" i="0" u="none" strike="noStrike" kern="1200" baseline="0" dirty="0" smtClean="0">
                          <a:solidFill>
                            <a:schemeClr val="dk1"/>
                          </a:solidFill>
                          <a:latin typeface="+mn-lt"/>
                          <a:ea typeface="+mn-ea"/>
                          <a:cs typeface="+mn-cs"/>
                        </a:rPr>
                        <a:t> que colaboran como adjuntos en los cursos de los posgrados. </a:t>
                      </a:r>
                    </a:p>
                  </a:txBody>
                  <a:tcPr/>
                </a:tc>
                <a:extLst>
                  <a:ext uri="{0D108BD9-81ED-4DB2-BD59-A6C34878D82A}">
                    <a16:rowId xmlns:a16="http://schemas.microsoft.com/office/drawing/2014/main" val="2336787749"/>
                  </a:ext>
                </a:extLst>
              </a:tr>
              <a:tr h="370840">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Asesorar a jóvenes de maestría en su formación. 	</a:t>
                      </a:r>
                    </a:p>
                  </a:txBody>
                  <a:tcPr/>
                </a:tc>
                <a:tc>
                  <a:txBody>
                    <a:bodyPr/>
                    <a:lstStyle/>
                    <a:p>
                      <a:r>
                        <a:rPr lang="es-MX" sz="1800" b="0" i="0" u="none" strike="noStrike" kern="1200" baseline="0" dirty="0" smtClean="0">
                          <a:solidFill>
                            <a:schemeClr val="dk1"/>
                          </a:solidFill>
                          <a:latin typeface="+mn-lt"/>
                          <a:ea typeface="+mn-ea"/>
                          <a:cs typeface="+mn-cs"/>
                        </a:rPr>
                        <a:t> Asesoría o tutoría sobre temas relacionados con sus trabajos terminales o investigaciones. 	</a:t>
                      </a:r>
                    </a:p>
                  </a:txBody>
                  <a:tcPr/>
                </a:tc>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Doctorantes apoyando a estudiantes de maestría. </a:t>
                      </a:r>
                    </a:p>
                  </a:txBody>
                  <a:tcPr/>
                </a:tc>
                <a:extLst>
                  <a:ext uri="{0D108BD9-81ED-4DB2-BD59-A6C34878D82A}">
                    <a16:rowId xmlns:a16="http://schemas.microsoft.com/office/drawing/2014/main" val="4243827700"/>
                  </a:ext>
                </a:extLst>
              </a:tr>
              <a:tr h="370840">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Asesorar a jóvenes de licenciatura en su formación. 	</a:t>
                      </a:r>
                    </a:p>
                  </a:txBody>
                  <a:tcPr/>
                </a:tc>
                <a:tc>
                  <a:txBody>
                    <a:bodyPr/>
                    <a:lstStyle/>
                    <a:p>
                      <a:r>
                        <a:rPr lang="es-MX" sz="1800" b="0" i="0" u="none" strike="noStrike" kern="1200" baseline="0" dirty="0" smtClean="0">
                          <a:solidFill>
                            <a:schemeClr val="dk1"/>
                          </a:solidFill>
                          <a:latin typeface="+mn-lt"/>
                          <a:ea typeface="+mn-ea"/>
                          <a:cs typeface="+mn-cs"/>
                        </a:rPr>
                        <a:t> Asesoría o tutoría sobre temas relacionados con sus trabajos terminales o investigaciones. 	</a:t>
                      </a:r>
                    </a:p>
                  </a:txBody>
                  <a:tcPr/>
                </a:tc>
                <a:tc>
                  <a:txBody>
                    <a:bodyPr/>
                    <a:lstStyle/>
                    <a:p>
                      <a:endParaRPr lang="es-MX" sz="1800" b="0" i="0" u="none" strike="noStrike" kern="1200" baseline="0" dirty="0" smtClean="0">
                        <a:solidFill>
                          <a:schemeClr val="dk1"/>
                        </a:solidFill>
                        <a:latin typeface="+mn-lt"/>
                        <a:ea typeface="+mn-ea"/>
                        <a:cs typeface="+mn-cs"/>
                      </a:endParaRPr>
                    </a:p>
                    <a:p>
                      <a:r>
                        <a:rPr lang="es-MX" sz="1800" b="0" i="0" u="none" strike="noStrike" kern="1200" baseline="0" dirty="0" smtClean="0">
                          <a:solidFill>
                            <a:schemeClr val="dk1"/>
                          </a:solidFill>
                          <a:latin typeface="+mn-lt"/>
                          <a:ea typeface="+mn-ea"/>
                          <a:cs typeface="+mn-cs"/>
                        </a:rPr>
                        <a:t> Maestrantes apoyando estudiantes de licenciatura. </a:t>
                      </a:r>
                    </a:p>
                  </a:txBody>
                  <a:tcPr/>
                </a:tc>
                <a:extLst>
                  <a:ext uri="{0D108BD9-81ED-4DB2-BD59-A6C34878D82A}">
                    <a16:rowId xmlns:a16="http://schemas.microsoft.com/office/drawing/2014/main" val="714907702"/>
                  </a:ext>
                </a:extLst>
              </a:tr>
              <a:tr h="370840">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Crear materiales multimedia y de comunicación social con resultados de investigación. 	</a:t>
                      </a:r>
                    </a:p>
                  </a:txBody>
                  <a:tcPr/>
                </a:tc>
                <a:tc>
                  <a:txBody>
                    <a:bodyPr/>
                    <a:lstStyle/>
                    <a:p>
                      <a:r>
                        <a:rPr lang="es-MX" sz="1800" b="0" i="0" u="none" strike="noStrike" kern="1200" baseline="0" dirty="0" smtClean="0">
                          <a:solidFill>
                            <a:schemeClr val="dk1"/>
                          </a:solidFill>
                          <a:latin typeface="+mn-lt"/>
                          <a:ea typeface="+mn-ea"/>
                          <a:cs typeface="+mn-cs"/>
                        </a:rPr>
                        <a:t> Investigaciones que atiendan problemáticas sociales, económicas o culturales actuales. </a:t>
                      </a:r>
                    </a:p>
                    <a:p>
                      <a:r>
                        <a:rPr lang="es-MX" sz="1800" b="0" i="0" u="none" strike="noStrike" kern="1200" baseline="0" dirty="0" smtClean="0">
                          <a:solidFill>
                            <a:schemeClr val="dk1"/>
                          </a:solidFill>
                          <a:latin typeface="+mn-lt"/>
                          <a:ea typeface="+mn-ea"/>
                          <a:cs typeface="+mn-cs"/>
                        </a:rPr>
                        <a:t>Videos, podcast, spots de radio, folletos, manuales, infografías. 	</a:t>
                      </a:r>
                    </a:p>
                  </a:txBody>
                  <a:tcPr/>
                </a:tc>
                <a:tc>
                  <a:txBody>
                    <a:bodyPr/>
                    <a:lstStyle/>
                    <a:p>
                      <a:endParaRPr lang="es-MX" sz="1800" b="0" i="0" u="none" strike="noStrike" kern="1200" baseline="0" dirty="0" smtClean="0">
                        <a:solidFill>
                          <a:schemeClr val="dk1"/>
                        </a:solidFill>
                        <a:latin typeface="+mn-lt"/>
                        <a:ea typeface="+mn-ea"/>
                        <a:cs typeface="+mn-cs"/>
                      </a:endParaRPr>
                    </a:p>
                    <a:p>
                      <a:endParaRPr lang="es-MX" sz="1800" b="0" i="0" u="none" strike="noStrike" kern="1200" baseline="0" dirty="0" smtClean="0">
                        <a:solidFill>
                          <a:schemeClr val="dk1"/>
                        </a:solidFill>
                        <a:latin typeface="+mn-lt"/>
                        <a:ea typeface="+mn-ea"/>
                        <a:cs typeface="+mn-cs"/>
                      </a:endParaRPr>
                    </a:p>
                    <a:p>
                      <a:r>
                        <a:rPr lang="es-MX" sz="1800" b="0" i="0" u="none" strike="noStrike" kern="1200" baseline="0" dirty="0" smtClean="0">
                          <a:solidFill>
                            <a:schemeClr val="dk1"/>
                          </a:solidFill>
                          <a:latin typeface="+mn-lt"/>
                          <a:ea typeface="+mn-ea"/>
                          <a:cs typeface="+mn-cs"/>
                        </a:rPr>
                        <a:t>Becarios en todas las modalidades. </a:t>
                      </a:r>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97332080"/>
                  </a:ext>
                </a:extLst>
              </a:tr>
            </a:tbl>
          </a:graphicData>
        </a:graphic>
      </p:graphicFrame>
      <p:pic>
        <p:nvPicPr>
          <p:cNvPr id="8" name="Imagen 7"/>
          <p:cNvPicPr>
            <a:picLocks noChangeAspect="1"/>
          </p:cNvPicPr>
          <p:nvPr/>
        </p:nvPicPr>
        <p:blipFill>
          <a:blip r:embed="rId3"/>
          <a:stretch>
            <a:fillRect/>
          </a:stretch>
        </p:blipFill>
        <p:spPr>
          <a:xfrm>
            <a:off x="8989888" y="1908865"/>
            <a:ext cx="3126871" cy="618577"/>
          </a:xfrm>
          <a:prstGeom prst="rect">
            <a:avLst/>
          </a:prstGeom>
        </p:spPr>
      </p:pic>
    </p:spTree>
    <p:extLst>
      <p:ext uri="{BB962C8B-B14F-4D97-AF65-F5344CB8AC3E}">
        <p14:creationId xmlns:p14="http://schemas.microsoft.com/office/powerpoint/2010/main" val="1398899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907465285"/>
              </p:ext>
            </p:extLst>
          </p:nvPr>
        </p:nvGraphicFramePr>
        <p:xfrm>
          <a:off x="215758" y="230820"/>
          <a:ext cx="8774130" cy="6035040"/>
        </p:xfrm>
        <a:graphic>
          <a:graphicData uri="http://schemas.openxmlformats.org/drawingml/2006/table">
            <a:tbl>
              <a:tblPr firstRow="1" bandRow="1">
                <a:tableStyleId>{5C22544A-7EE6-4342-B048-85BDC9FD1C3A}</a:tableStyleId>
              </a:tblPr>
              <a:tblGrid>
                <a:gridCol w="3164440">
                  <a:extLst>
                    <a:ext uri="{9D8B030D-6E8A-4147-A177-3AD203B41FA5}">
                      <a16:colId xmlns:a16="http://schemas.microsoft.com/office/drawing/2014/main" val="3243605968"/>
                    </a:ext>
                  </a:extLst>
                </a:gridCol>
                <a:gridCol w="2684980">
                  <a:extLst>
                    <a:ext uri="{9D8B030D-6E8A-4147-A177-3AD203B41FA5}">
                      <a16:colId xmlns:a16="http://schemas.microsoft.com/office/drawing/2014/main" val="619316881"/>
                    </a:ext>
                  </a:extLst>
                </a:gridCol>
                <a:gridCol w="2924710">
                  <a:extLst>
                    <a:ext uri="{9D8B030D-6E8A-4147-A177-3AD203B41FA5}">
                      <a16:colId xmlns:a16="http://schemas.microsoft.com/office/drawing/2014/main" val="3656496351"/>
                    </a:ext>
                  </a:extLst>
                </a:gridCol>
              </a:tblGrid>
              <a:tr h="370840">
                <a:tc>
                  <a:txBody>
                    <a:bodyPr/>
                    <a:lstStyle/>
                    <a:p>
                      <a:endParaRPr lang="es-MX" sz="1800" b="0" i="0" u="none" strike="noStrike" kern="1200" baseline="0" dirty="0" smtClean="0">
                        <a:solidFill>
                          <a:schemeClr val="lt1"/>
                        </a:solidFill>
                        <a:latin typeface="+mn-lt"/>
                        <a:ea typeface="+mn-ea"/>
                        <a:cs typeface="+mn-cs"/>
                      </a:endParaRPr>
                    </a:p>
                    <a:p>
                      <a:r>
                        <a:rPr lang="es-MX" sz="1800" b="0" i="0" u="none" strike="noStrike" kern="1200" baseline="0" dirty="0" smtClean="0">
                          <a:solidFill>
                            <a:schemeClr val="lt1"/>
                          </a:solidFill>
                          <a:latin typeface="+mn-lt"/>
                          <a:ea typeface="+mn-ea"/>
                          <a:cs typeface="+mn-cs"/>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Actividades de retribución</a:t>
                      </a:r>
                      <a:r>
                        <a:rPr lang="es-MX" sz="1800" b="1"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0" i="0" u="none" strike="noStrike" kern="1200" baseline="0" dirty="0" smtClean="0">
                          <a:solidFill>
                            <a:schemeClr val="lt1"/>
                          </a:solidFill>
                          <a:latin typeface="+mn-lt"/>
                          <a:ea typeface="+mn-ea"/>
                          <a:cs typeface="+mn-cs"/>
                        </a:rPr>
                        <a:t>	</a:t>
                      </a: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Descripción </a:t>
                      </a: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Características </a:t>
                      </a: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458698"/>
                  </a:ext>
                </a:extLst>
              </a:tr>
              <a:tr h="370840">
                <a:tc>
                  <a:txBody>
                    <a:bodyPr/>
                    <a:lstStyle/>
                    <a:p>
                      <a:r>
                        <a:rPr lang="es-MX" sz="1800" b="0" i="0" u="none" strike="noStrike" kern="1200" baseline="0" dirty="0" smtClean="0">
                          <a:solidFill>
                            <a:schemeClr val="dk1"/>
                          </a:solidFill>
                          <a:latin typeface="+mn-lt"/>
                          <a:ea typeface="+mn-ea"/>
                          <a:cs typeface="+mn-cs"/>
                        </a:rPr>
                        <a:t>  Presentar resultados de su investigación ante grupos sociales, productivos e instituciones. 	</a:t>
                      </a:r>
                    </a:p>
                  </a:txBody>
                  <a:tcPr/>
                </a:tc>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 Talleres, asambleas comunitarias. 	</a:t>
                      </a:r>
                    </a:p>
                  </a:txBody>
                  <a:tcPr/>
                </a:tc>
                <a:tc>
                  <a:txBody>
                    <a:bodyPr/>
                    <a:lstStyle/>
                    <a:p>
                      <a:r>
                        <a:rPr lang="es-MX" sz="1800" b="0" i="0" u="none" strike="noStrike" kern="1200" baseline="0" dirty="0" smtClean="0">
                          <a:solidFill>
                            <a:schemeClr val="dk1"/>
                          </a:solidFill>
                          <a:latin typeface="+mn-lt"/>
                          <a:ea typeface="+mn-ea"/>
                          <a:cs typeface="+mn-cs"/>
                        </a:rPr>
                        <a:t> </a:t>
                      </a:r>
                    </a:p>
                    <a:p>
                      <a:r>
                        <a:rPr lang="es-MX" sz="1800" b="0" i="0" u="none" strike="noStrike" kern="1200" baseline="0" dirty="0" smtClean="0">
                          <a:solidFill>
                            <a:schemeClr val="dk1"/>
                          </a:solidFill>
                          <a:latin typeface="+mn-lt"/>
                          <a:ea typeface="+mn-ea"/>
                          <a:cs typeface="+mn-cs"/>
                        </a:rPr>
                        <a:t> Becarios en todas las modalidades. 	</a:t>
                      </a: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2336787749"/>
                  </a:ext>
                </a:extLst>
              </a:tr>
              <a:tr h="370840">
                <a:tc>
                  <a:txBody>
                    <a:bodyPr/>
                    <a:lstStyle/>
                    <a:p>
                      <a:r>
                        <a:rPr lang="es-MX" sz="1800" b="0" i="0" u="none" strike="noStrike" kern="1200" baseline="0" dirty="0" smtClean="0">
                          <a:solidFill>
                            <a:schemeClr val="dk1"/>
                          </a:solidFill>
                          <a:latin typeface="+mn-lt"/>
                          <a:ea typeface="+mn-ea"/>
                          <a:cs typeface="+mn-cs"/>
                        </a:rPr>
                        <a:t> Realizar un servicio social en instituciones y organizaciones de la sociedad civil. 	</a:t>
                      </a:r>
                    </a:p>
                  </a:txBody>
                  <a:tcPr/>
                </a:tc>
                <a:tc>
                  <a:txBody>
                    <a:bodyPr/>
                    <a:lstStyle/>
                    <a:p>
                      <a:r>
                        <a:rPr lang="es-MX" sz="1800" b="0" i="0" u="none" strike="noStrike" kern="1200" baseline="0" dirty="0" smtClean="0">
                          <a:solidFill>
                            <a:schemeClr val="dk1"/>
                          </a:solidFill>
                          <a:latin typeface="+mn-lt"/>
                          <a:ea typeface="+mn-ea"/>
                          <a:cs typeface="+mn-cs"/>
                        </a:rPr>
                        <a:t> Actividades de apoyo y colaboración social. </a:t>
                      </a:r>
                    </a:p>
                  </a:txBody>
                  <a:tcPr/>
                </a:tc>
                <a:tc>
                  <a:txBody>
                    <a:bodyPr/>
                    <a:lstStyle/>
                    <a:p>
                      <a:r>
                        <a:rPr lang="es-MX" sz="1800" b="0" i="0" u="none" strike="noStrike" kern="1200" baseline="0" dirty="0" smtClean="0">
                          <a:solidFill>
                            <a:schemeClr val="dk1"/>
                          </a:solidFill>
                          <a:latin typeface="+mn-lt"/>
                          <a:ea typeface="+mn-ea"/>
                          <a:cs typeface="+mn-cs"/>
                        </a:rPr>
                        <a:t> Becarios en todas las modalidades. 	</a:t>
                      </a:r>
                    </a:p>
                  </a:txBody>
                  <a:tcPr/>
                </a:tc>
                <a:extLst>
                  <a:ext uri="{0D108BD9-81ED-4DB2-BD59-A6C34878D82A}">
                    <a16:rowId xmlns:a16="http://schemas.microsoft.com/office/drawing/2014/main" val="4243827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Elaboración de notas y artículos de difusión.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En medios académicos o de reconocimiento.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txBody>
                  <a:tcPr/>
                </a:tc>
                <a:extLst>
                  <a:ext uri="{0D108BD9-81ED-4DB2-BD59-A6C34878D82A}">
                    <a16:rowId xmlns:a16="http://schemas.microsoft.com/office/drawing/2014/main" val="7149077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Traducir resultados de investigación en lenguas maternas de los pueblos originarios.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Especial énfasis en lenguas indígenas. 	</a:t>
                      </a:r>
                    </a:p>
                    <a:p>
                      <a:endParaRPr lang="es-MX" sz="1800" b="0" i="0" u="none" strike="noStrike" kern="1200" baseline="0" dirty="0" smtClean="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973320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Colaborar en procesos de innovación social y tecnológica.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Intercambio de experiencias, en ferias, talleres de comunicación y divulgación de resultados </a:t>
                      </a:r>
                    </a:p>
                  </a:txBody>
                  <a:tcPr/>
                </a:tc>
                <a:tc>
                  <a:txBody>
                    <a:bodyPr/>
                    <a:lstStyle/>
                    <a:p>
                      <a:endParaRPr lang="es-MX" sz="1800" b="0" i="0" u="none" strike="noStrike" kern="1200" baseline="0" dirty="0" smtClean="0">
                        <a:solidFill>
                          <a:schemeClr val="dk1"/>
                        </a:solidFill>
                        <a:latin typeface="+mn-lt"/>
                        <a:ea typeface="+mn-ea"/>
                        <a:cs typeface="+mn-cs"/>
                      </a:endParaRPr>
                    </a:p>
                    <a:p>
                      <a:r>
                        <a:rPr lang="es-MX" sz="1800" b="0" i="0" u="none" strike="noStrike" kern="1200" baseline="0" dirty="0" smtClean="0">
                          <a:solidFill>
                            <a:schemeClr val="dk1"/>
                          </a:solidFill>
                          <a:latin typeface="+mn-lt"/>
                          <a:ea typeface="+mn-ea"/>
                          <a:cs typeface="+mn-cs"/>
                        </a:rPr>
                        <a:t>Becarios en todas las modalidades. </a:t>
                      </a:r>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78547503"/>
                  </a:ext>
                </a:extLst>
              </a:tr>
            </a:tbl>
          </a:graphicData>
        </a:graphic>
      </p:graphicFrame>
      <p:pic>
        <p:nvPicPr>
          <p:cNvPr id="5" name="Imagen 4"/>
          <p:cNvPicPr>
            <a:picLocks noChangeAspect="1"/>
          </p:cNvPicPr>
          <p:nvPr/>
        </p:nvPicPr>
        <p:blipFill>
          <a:blip r:embed="rId2"/>
          <a:stretch>
            <a:fillRect/>
          </a:stretch>
        </p:blipFill>
        <p:spPr>
          <a:xfrm>
            <a:off x="10056456" y="415755"/>
            <a:ext cx="993734" cy="951058"/>
          </a:xfrm>
          <a:prstGeom prst="rect">
            <a:avLst/>
          </a:prstGeom>
        </p:spPr>
      </p:pic>
      <p:pic>
        <p:nvPicPr>
          <p:cNvPr id="6" name="Imagen 5"/>
          <p:cNvPicPr>
            <a:picLocks noChangeAspect="1"/>
          </p:cNvPicPr>
          <p:nvPr/>
        </p:nvPicPr>
        <p:blipFill>
          <a:blip r:embed="rId3"/>
          <a:stretch>
            <a:fillRect/>
          </a:stretch>
        </p:blipFill>
        <p:spPr>
          <a:xfrm>
            <a:off x="8989888" y="1908865"/>
            <a:ext cx="3126871" cy="618577"/>
          </a:xfrm>
          <a:prstGeom prst="rect">
            <a:avLst/>
          </a:prstGeom>
        </p:spPr>
      </p:pic>
    </p:spTree>
    <p:extLst>
      <p:ext uri="{BB962C8B-B14F-4D97-AF65-F5344CB8AC3E}">
        <p14:creationId xmlns:p14="http://schemas.microsoft.com/office/powerpoint/2010/main" val="1821108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829386020"/>
              </p:ext>
            </p:extLst>
          </p:nvPr>
        </p:nvGraphicFramePr>
        <p:xfrm>
          <a:off x="215758" y="559593"/>
          <a:ext cx="8774130" cy="5394960"/>
        </p:xfrm>
        <a:graphic>
          <a:graphicData uri="http://schemas.openxmlformats.org/drawingml/2006/table">
            <a:tbl>
              <a:tblPr firstRow="1" bandRow="1">
                <a:tableStyleId>{5C22544A-7EE6-4342-B048-85BDC9FD1C3A}</a:tableStyleId>
              </a:tblPr>
              <a:tblGrid>
                <a:gridCol w="3164440">
                  <a:extLst>
                    <a:ext uri="{9D8B030D-6E8A-4147-A177-3AD203B41FA5}">
                      <a16:colId xmlns:a16="http://schemas.microsoft.com/office/drawing/2014/main" val="3243605968"/>
                    </a:ext>
                  </a:extLst>
                </a:gridCol>
                <a:gridCol w="2684980">
                  <a:extLst>
                    <a:ext uri="{9D8B030D-6E8A-4147-A177-3AD203B41FA5}">
                      <a16:colId xmlns:a16="http://schemas.microsoft.com/office/drawing/2014/main" val="619316881"/>
                    </a:ext>
                  </a:extLst>
                </a:gridCol>
                <a:gridCol w="2924710">
                  <a:extLst>
                    <a:ext uri="{9D8B030D-6E8A-4147-A177-3AD203B41FA5}">
                      <a16:colId xmlns:a16="http://schemas.microsoft.com/office/drawing/2014/main" val="3656496351"/>
                    </a:ext>
                  </a:extLst>
                </a:gridCol>
              </a:tblGrid>
              <a:tr h="370840">
                <a:tc>
                  <a:txBody>
                    <a:bodyPr/>
                    <a:lstStyle/>
                    <a:p>
                      <a:endParaRPr lang="es-MX" sz="1800" b="0" i="0" u="none" strike="noStrike" kern="1200" baseline="0" dirty="0" smtClean="0">
                        <a:solidFill>
                          <a:schemeClr val="lt1"/>
                        </a:solidFill>
                        <a:latin typeface="+mn-lt"/>
                        <a:ea typeface="+mn-ea"/>
                        <a:cs typeface="+mn-cs"/>
                      </a:endParaRPr>
                    </a:p>
                    <a:p>
                      <a:r>
                        <a:rPr lang="es-MX" sz="1800" b="0" i="0" u="none" strike="noStrike" kern="1200" baseline="0" dirty="0" smtClean="0">
                          <a:solidFill>
                            <a:schemeClr val="lt1"/>
                          </a:solidFill>
                          <a:latin typeface="+mn-lt"/>
                          <a:ea typeface="+mn-ea"/>
                          <a:cs typeface="+mn-cs"/>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Actividades de retribución</a:t>
                      </a:r>
                      <a:r>
                        <a:rPr lang="es-MX" sz="1800" b="1"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0" i="0" u="none" strike="noStrike" kern="1200" baseline="0" dirty="0" smtClean="0">
                          <a:solidFill>
                            <a:schemeClr val="lt1"/>
                          </a:solidFill>
                          <a:latin typeface="+mn-lt"/>
                          <a:ea typeface="+mn-ea"/>
                          <a:cs typeface="+mn-cs"/>
                        </a:rPr>
                        <a:t>	</a:t>
                      </a: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Descripción </a:t>
                      </a: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Características </a:t>
                      </a: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4586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Participar en procesos de educación y comunicación para la sustentabilidad.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Intercambio de experiencias, talleres de comunicación y divulgación de resultados.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endParaRPr lang="es-MX" dirty="0" smtClean="0">
                        <a:latin typeface="Arial" panose="020B0604020202020204" pitchFamily="34" charset="0"/>
                        <a:cs typeface="Arial" panose="020B0604020202020204" pitchFamily="34" charset="0"/>
                      </a:endParaRP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23367877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Desarrollar actividades para la restauración ecológica en sistemas afectados. 	</a:t>
                      </a:r>
                    </a:p>
                  </a:txBody>
                  <a:tcPr/>
                </a:tc>
                <a:tc>
                  <a:txBody>
                    <a:bodyPr/>
                    <a:lstStyle/>
                    <a:p>
                      <a:r>
                        <a:rPr lang="es-MX" sz="1800" b="0" i="0" u="none" strike="noStrike" kern="1200" baseline="0" dirty="0" smtClean="0">
                          <a:solidFill>
                            <a:schemeClr val="dk1"/>
                          </a:solidFill>
                          <a:latin typeface="+mn-lt"/>
                          <a:ea typeface="+mn-ea"/>
                          <a:cs typeface="+mn-cs"/>
                        </a:rPr>
                        <a:t>Estrategias para </a:t>
                      </a:r>
                      <a:r>
                        <a:rPr lang="es-MX" sz="1800" b="0" i="0" u="none" strike="noStrike" kern="1200" baseline="0" dirty="0" err="1" smtClean="0">
                          <a:solidFill>
                            <a:schemeClr val="dk1"/>
                          </a:solidFill>
                          <a:latin typeface="+mn-lt"/>
                          <a:ea typeface="+mn-ea"/>
                          <a:cs typeface="+mn-cs"/>
                        </a:rPr>
                        <a:t>bioremediación</a:t>
                      </a:r>
                      <a:r>
                        <a:rPr lang="es-MX" sz="1800" b="0" i="0" u="none" strike="noStrike" kern="1200" baseline="0" dirty="0" smtClean="0">
                          <a:solidFill>
                            <a:schemeClr val="dk1"/>
                          </a:solidFill>
                          <a:latin typeface="+mn-lt"/>
                          <a:ea typeface="+mn-ea"/>
                          <a:cs typeface="+mn-cs"/>
                        </a:rPr>
                        <a:t> de ambientes acuáticos o terrestres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endParaRPr lang="es-MX" dirty="0" smtClean="0">
                        <a:latin typeface="Arial" panose="020B0604020202020204" pitchFamily="34" charset="0"/>
                        <a:cs typeface="Arial" panose="020B0604020202020204" pitchFamily="34" charset="0"/>
                      </a:endParaRP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4243827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Participar en brigadas para la atención de emergencias nacionales.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Emergencias de salud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endParaRPr lang="es-MX"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149077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Organizar eventos de formación y promoción de vocaciones científicas.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Intercambio de experiencias, ferias, talleres de comunicación y divulgación de resultados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endParaRPr lang="es-MX" dirty="0" smtClean="0">
                        <a:latin typeface="Arial" panose="020B0604020202020204" pitchFamily="34" charset="0"/>
                        <a:cs typeface="Arial" panose="020B0604020202020204" pitchFamily="34" charset="0"/>
                      </a:endParaRP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97332080"/>
                  </a:ext>
                </a:extLst>
              </a:tr>
            </a:tbl>
          </a:graphicData>
        </a:graphic>
      </p:graphicFrame>
      <p:pic>
        <p:nvPicPr>
          <p:cNvPr id="5" name="Imagen 4"/>
          <p:cNvPicPr>
            <a:picLocks noChangeAspect="1"/>
          </p:cNvPicPr>
          <p:nvPr/>
        </p:nvPicPr>
        <p:blipFill>
          <a:blip r:embed="rId2"/>
          <a:stretch>
            <a:fillRect/>
          </a:stretch>
        </p:blipFill>
        <p:spPr>
          <a:xfrm>
            <a:off x="8989888" y="1908865"/>
            <a:ext cx="3126871" cy="618577"/>
          </a:xfrm>
          <a:prstGeom prst="rect">
            <a:avLst/>
          </a:prstGeom>
        </p:spPr>
      </p:pic>
      <p:pic>
        <p:nvPicPr>
          <p:cNvPr id="6" name="Imagen 5"/>
          <p:cNvPicPr>
            <a:picLocks noChangeAspect="1"/>
          </p:cNvPicPr>
          <p:nvPr/>
        </p:nvPicPr>
        <p:blipFill>
          <a:blip r:embed="rId3"/>
          <a:stretch>
            <a:fillRect/>
          </a:stretch>
        </p:blipFill>
        <p:spPr>
          <a:xfrm>
            <a:off x="10160860" y="456852"/>
            <a:ext cx="993734" cy="951058"/>
          </a:xfrm>
          <a:prstGeom prst="rect">
            <a:avLst/>
          </a:prstGeom>
        </p:spPr>
      </p:pic>
    </p:spTree>
    <p:extLst>
      <p:ext uri="{BB962C8B-B14F-4D97-AF65-F5344CB8AC3E}">
        <p14:creationId xmlns:p14="http://schemas.microsoft.com/office/powerpoint/2010/main" val="2290746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342321455"/>
              </p:ext>
            </p:extLst>
          </p:nvPr>
        </p:nvGraphicFramePr>
        <p:xfrm>
          <a:off x="215758" y="559593"/>
          <a:ext cx="8774130" cy="5852160"/>
        </p:xfrm>
        <a:graphic>
          <a:graphicData uri="http://schemas.openxmlformats.org/drawingml/2006/table">
            <a:tbl>
              <a:tblPr firstRow="1" bandRow="1">
                <a:tableStyleId>{5C22544A-7EE6-4342-B048-85BDC9FD1C3A}</a:tableStyleId>
              </a:tblPr>
              <a:tblGrid>
                <a:gridCol w="3164440">
                  <a:extLst>
                    <a:ext uri="{9D8B030D-6E8A-4147-A177-3AD203B41FA5}">
                      <a16:colId xmlns:a16="http://schemas.microsoft.com/office/drawing/2014/main" val="3243605968"/>
                    </a:ext>
                  </a:extLst>
                </a:gridCol>
                <a:gridCol w="2684980">
                  <a:extLst>
                    <a:ext uri="{9D8B030D-6E8A-4147-A177-3AD203B41FA5}">
                      <a16:colId xmlns:a16="http://schemas.microsoft.com/office/drawing/2014/main" val="619316881"/>
                    </a:ext>
                  </a:extLst>
                </a:gridCol>
                <a:gridCol w="2924710">
                  <a:extLst>
                    <a:ext uri="{9D8B030D-6E8A-4147-A177-3AD203B41FA5}">
                      <a16:colId xmlns:a16="http://schemas.microsoft.com/office/drawing/2014/main" val="3656496351"/>
                    </a:ext>
                  </a:extLst>
                </a:gridCol>
              </a:tblGrid>
              <a:tr h="370840">
                <a:tc>
                  <a:txBody>
                    <a:bodyPr/>
                    <a:lstStyle/>
                    <a:p>
                      <a:endParaRPr lang="es-MX" sz="1800" b="0" i="0" u="none" strike="noStrike" kern="1200" baseline="0" dirty="0" smtClean="0">
                        <a:solidFill>
                          <a:schemeClr val="lt1"/>
                        </a:solidFill>
                        <a:latin typeface="+mn-lt"/>
                        <a:ea typeface="+mn-ea"/>
                        <a:cs typeface="+mn-cs"/>
                      </a:endParaRPr>
                    </a:p>
                    <a:p>
                      <a:r>
                        <a:rPr lang="es-MX" sz="1800" b="0" i="0" u="none" strike="noStrike" kern="1200" baseline="0" dirty="0" smtClean="0">
                          <a:solidFill>
                            <a:schemeClr val="lt1"/>
                          </a:solidFill>
                          <a:latin typeface="+mn-lt"/>
                          <a:ea typeface="+mn-ea"/>
                          <a:cs typeface="+mn-cs"/>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Actividades de retribución</a:t>
                      </a:r>
                      <a:r>
                        <a:rPr lang="es-MX" sz="1800" b="1"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0" i="0" u="none" strike="noStrike" kern="1200" baseline="0" dirty="0" smtClean="0">
                          <a:solidFill>
                            <a:schemeClr val="lt1"/>
                          </a:solidFill>
                          <a:latin typeface="+mn-lt"/>
                          <a:ea typeface="+mn-ea"/>
                          <a:cs typeface="+mn-cs"/>
                        </a:rPr>
                        <a:t>	</a:t>
                      </a: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Descripción </a:t>
                      </a: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Características </a:t>
                      </a: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4586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Apoyar a los programas de posgrado para revisar tesis, tesinas, trabajos terminales, sobre temas afines a su formación. 	</a:t>
                      </a:r>
                    </a:p>
                  </a:txBody>
                  <a:tcPr/>
                </a:tc>
                <a:tc>
                  <a:txBody>
                    <a:bodyPr/>
                    <a:lstStyle/>
                    <a:p>
                      <a:r>
                        <a:rPr lang="es-MX" sz="1800" b="0" i="0" u="none" strike="noStrike" kern="1200" baseline="0" dirty="0" smtClean="0">
                          <a:solidFill>
                            <a:schemeClr val="dk1"/>
                          </a:solidFill>
                          <a:latin typeface="+mn-lt"/>
                          <a:ea typeface="+mn-ea"/>
                          <a:cs typeface="+mn-cs"/>
                        </a:rPr>
                        <a:t>Dentro de su Universidad o fuera, siempre y cuando sea en programas con registro vigente en el SNP.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Para becarios al extranjero, es requisito que la asesoría sea en programas nacionales dentro del SNP.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23367877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Brindar asesoría gratuita a jóvenes emprendedores, con ideas que atiendan problemáticas actuales del país.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Acercamiento de los Becarios al Instituto Nacional del Emprendedor para apoyar jóvenes.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4243827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Colaborar con el CONACYT en eventos o presentaciones, compartiendo su experiencia y conocimiento a los asistentes.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Cuando el Conahcyt los convoque.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14907702"/>
                  </a:ext>
                </a:extLst>
              </a:tr>
            </a:tbl>
          </a:graphicData>
        </a:graphic>
      </p:graphicFrame>
      <p:pic>
        <p:nvPicPr>
          <p:cNvPr id="5" name="Imagen 4"/>
          <p:cNvPicPr>
            <a:picLocks noChangeAspect="1"/>
          </p:cNvPicPr>
          <p:nvPr/>
        </p:nvPicPr>
        <p:blipFill>
          <a:blip r:embed="rId2"/>
          <a:stretch>
            <a:fillRect/>
          </a:stretch>
        </p:blipFill>
        <p:spPr>
          <a:xfrm>
            <a:off x="8989888" y="1908865"/>
            <a:ext cx="3126871" cy="618577"/>
          </a:xfrm>
          <a:prstGeom prst="rect">
            <a:avLst/>
          </a:prstGeom>
        </p:spPr>
      </p:pic>
      <p:pic>
        <p:nvPicPr>
          <p:cNvPr id="6" name="Imagen 5"/>
          <p:cNvPicPr>
            <a:picLocks noChangeAspect="1"/>
          </p:cNvPicPr>
          <p:nvPr/>
        </p:nvPicPr>
        <p:blipFill>
          <a:blip r:embed="rId3"/>
          <a:stretch>
            <a:fillRect/>
          </a:stretch>
        </p:blipFill>
        <p:spPr>
          <a:xfrm>
            <a:off x="10160860" y="456852"/>
            <a:ext cx="993734" cy="951058"/>
          </a:xfrm>
          <a:prstGeom prst="rect">
            <a:avLst/>
          </a:prstGeom>
        </p:spPr>
      </p:pic>
    </p:spTree>
    <p:extLst>
      <p:ext uri="{BB962C8B-B14F-4D97-AF65-F5344CB8AC3E}">
        <p14:creationId xmlns:p14="http://schemas.microsoft.com/office/powerpoint/2010/main" val="1885331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92606501"/>
              </p:ext>
            </p:extLst>
          </p:nvPr>
        </p:nvGraphicFramePr>
        <p:xfrm>
          <a:off x="215758" y="169176"/>
          <a:ext cx="8774130" cy="6522720"/>
        </p:xfrm>
        <a:graphic>
          <a:graphicData uri="http://schemas.openxmlformats.org/drawingml/2006/table">
            <a:tbl>
              <a:tblPr firstRow="1" bandRow="1">
                <a:tableStyleId>{5C22544A-7EE6-4342-B048-85BDC9FD1C3A}</a:tableStyleId>
              </a:tblPr>
              <a:tblGrid>
                <a:gridCol w="3164440">
                  <a:extLst>
                    <a:ext uri="{9D8B030D-6E8A-4147-A177-3AD203B41FA5}">
                      <a16:colId xmlns:a16="http://schemas.microsoft.com/office/drawing/2014/main" val="3243605968"/>
                    </a:ext>
                  </a:extLst>
                </a:gridCol>
                <a:gridCol w="2684980">
                  <a:extLst>
                    <a:ext uri="{9D8B030D-6E8A-4147-A177-3AD203B41FA5}">
                      <a16:colId xmlns:a16="http://schemas.microsoft.com/office/drawing/2014/main" val="619316881"/>
                    </a:ext>
                  </a:extLst>
                </a:gridCol>
                <a:gridCol w="2924710">
                  <a:extLst>
                    <a:ext uri="{9D8B030D-6E8A-4147-A177-3AD203B41FA5}">
                      <a16:colId xmlns:a16="http://schemas.microsoft.com/office/drawing/2014/main" val="3656496351"/>
                    </a:ext>
                  </a:extLst>
                </a:gridCol>
              </a:tblGrid>
              <a:tr h="370840">
                <a:tc>
                  <a:txBody>
                    <a:bodyPr/>
                    <a:lstStyle/>
                    <a:p>
                      <a:endParaRPr lang="es-MX" sz="1800" b="0" i="0" u="none" strike="noStrike" kern="1200" baseline="0" dirty="0" smtClean="0">
                        <a:solidFill>
                          <a:schemeClr val="lt1"/>
                        </a:solidFill>
                        <a:latin typeface="+mn-lt"/>
                        <a:ea typeface="+mn-ea"/>
                        <a:cs typeface="+mn-cs"/>
                      </a:endParaRPr>
                    </a:p>
                    <a:p>
                      <a:r>
                        <a:rPr lang="es-MX" sz="1800" b="0" i="0" u="none" strike="noStrike" kern="1200" baseline="0" dirty="0" smtClean="0">
                          <a:solidFill>
                            <a:schemeClr val="lt1"/>
                          </a:solidFill>
                          <a:latin typeface="+mn-lt"/>
                          <a:ea typeface="+mn-ea"/>
                          <a:cs typeface="+mn-cs"/>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Actividades de retribución</a:t>
                      </a:r>
                      <a:r>
                        <a:rPr lang="es-MX" sz="1800" b="1"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0" i="0" u="none" strike="noStrike" kern="1200" baseline="0" dirty="0" smtClean="0">
                          <a:solidFill>
                            <a:schemeClr val="lt1"/>
                          </a:solidFill>
                          <a:latin typeface="+mn-lt"/>
                          <a:ea typeface="+mn-ea"/>
                          <a:cs typeface="+mn-cs"/>
                        </a:rPr>
                        <a:t>	</a:t>
                      </a: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Descripción </a:t>
                      </a: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tc>
                  <a:txBody>
                    <a:bodyPr/>
                    <a:lstStyle/>
                    <a:p>
                      <a:endPar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MX"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r>
                        <a:rPr lang="es-MX" sz="1800" b="1" i="0" u="none" strike="noStrike" kern="1200" baseline="0" dirty="0" smtClean="0">
                          <a:solidFill>
                            <a:schemeClr val="tx1"/>
                          </a:solidFill>
                          <a:latin typeface="Arial" panose="020B0604020202020204" pitchFamily="34" charset="0"/>
                          <a:ea typeface="+mn-ea"/>
                          <a:cs typeface="Arial" panose="020B0604020202020204" pitchFamily="34" charset="0"/>
                        </a:rPr>
                        <a:t>Características </a:t>
                      </a:r>
                      <a:r>
                        <a:rPr lang="es-MX" sz="18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endParaRPr lang="es-MX"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4586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Participar como evaluador o revisor de los procesos de asignación de beca o apoyos dentro del CONAHCYT.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Cuando el Conahcyt los Convoque. 	</a:t>
                      </a:r>
                    </a:p>
                    <a:p>
                      <a:endParaRPr lang="es-MX" sz="1800" b="0" i="0" u="none" strike="noStrike" kern="1200" baseline="0" dirty="0" smtClean="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Estudiantes de Doctorado y beneficiarios de apoyos para Posdoctorado. 	</a:t>
                      </a:r>
                    </a:p>
                  </a:txBody>
                  <a:tcPr/>
                </a:tc>
                <a:extLst>
                  <a:ext uri="{0D108BD9-81ED-4DB2-BD59-A6C34878D82A}">
                    <a16:rowId xmlns:a16="http://schemas.microsoft.com/office/drawing/2014/main" val="23367877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Apoyar a los programas de posgrado registrados en el SNP para dar cursos, talleres, conferencias, etc., sobre los temas en los que se es experto. </a:t>
                      </a:r>
                    </a:p>
                  </a:txBody>
                  <a:tcPr/>
                </a:tc>
                <a:tc>
                  <a:txBody>
                    <a:bodyPr/>
                    <a:lstStyle/>
                    <a:p>
                      <a:r>
                        <a:rPr lang="es-MX" sz="1800" b="0" i="0" u="none" strike="noStrike" kern="1200" baseline="0" dirty="0" smtClean="0">
                          <a:solidFill>
                            <a:schemeClr val="dk1"/>
                          </a:solidFill>
                          <a:latin typeface="+mn-lt"/>
                          <a:ea typeface="+mn-ea"/>
                          <a:cs typeface="+mn-cs"/>
                        </a:rPr>
                        <a:t>Dentro de su Universidad o fuera, siempre y cuando sea en programas con registro vigente en el SNP. </a:t>
                      </a:r>
                    </a:p>
                    <a:p>
                      <a:r>
                        <a:rPr lang="es-MX" sz="1800" b="0" i="0" u="none" strike="noStrike" kern="1200" baseline="0" dirty="0" smtClean="0">
                          <a:solidFill>
                            <a:schemeClr val="dk1"/>
                          </a:solidFill>
                          <a:latin typeface="+mn-lt"/>
                          <a:ea typeface="+mn-ea"/>
                          <a:cs typeface="+mn-cs"/>
                        </a:rPr>
                        <a:t>Para becarios al extranjero, es requisito que los cursos, talleres, o conferencias, entre otros; sean en programas nacionales dentro del SNP.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p>
                    <a:p>
                      <a:endParaRPr lang="es-MX" sz="1800" b="0" i="0" u="none" strike="noStrike" kern="1200" baseline="0" dirty="0" smtClean="0">
                        <a:solidFill>
                          <a:schemeClr val="dk1"/>
                        </a:solidFill>
                        <a:latin typeface="+mn-lt"/>
                        <a:ea typeface="+mn-ea"/>
                        <a:cs typeface="+mn-cs"/>
                      </a:endParaRPr>
                    </a:p>
                  </a:txBody>
                  <a:tcPr/>
                </a:tc>
                <a:extLst>
                  <a:ext uri="{0D108BD9-81ED-4DB2-BD59-A6C34878D82A}">
                    <a16:rowId xmlns:a16="http://schemas.microsoft.com/office/drawing/2014/main" val="4243827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Divulgar </a:t>
                      </a:r>
                      <a:r>
                        <a:rPr lang="es-MX" sz="1800" b="0" i="0" u="none" strike="noStrike" kern="1200" baseline="0" dirty="0" smtClean="0">
                          <a:solidFill>
                            <a:schemeClr val="dk1"/>
                          </a:solidFill>
                          <a:latin typeface="+mn-lt"/>
                          <a:ea typeface="+mn-ea"/>
                          <a:cs typeface="+mn-cs"/>
                        </a:rPr>
                        <a:t>la ciencia y tecnología a niños y jóvenes, mediante cursos y pláticas.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b="0" i="0" u="none" strike="noStrike" kern="1200" baseline="0" dirty="0" smtClean="0">
                          <a:solidFill>
                            <a:schemeClr val="dk1"/>
                          </a:solidFill>
                          <a:latin typeface="+mn-lt"/>
                          <a:ea typeface="+mn-ea"/>
                          <a:cs typeface="+mn-cs"/>
                        </a:rPr>
                        <a:t>Pláticas dentro del territorio nacional, ya sea en instituciones de educación básica públicas o privadas. Previa invitación formal de dicho sector. </a:t>
                      </a:r>
                      <a:r>
                        <a:rPr lang="es-MX" sz="1800" b="0" i="0" u="none" strike="noStrike" kern="1200" baseline="0" dirty="0" smtClean="0">
                          <a:solidFill>
                            <a:schemeClr val="dk1"/>
                          </a:solidFill>
                          <a:latin typeface="+mn-lt"/>
                          <a:ea typeface="+mn-ea"/>
                          <a:cs typeface="+mn-cs"/>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b="0" i="0" u="none" strike="noStrike" kern="1200" baseline="0" dirty="0" smtClean="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Becarios en todas las modalidades. </a:t>
                      </a:r>
                      <a:endParaRPr lang="es-MX"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14907702"/>
                  </a:ext>
                </a:extLst>
              </a:tr>
            </a:tbl>
          </a:graphicData>
        </a:graphic>
      </p:graphicFrame>
      <p:pic>
        <p:nvPicPr>
          <p:cNvPr id="5" name="Imagen 4"/>
          <p:cNvPicPr>
            <a:picLocks noChangeAspect="1"/>
          </p:cNvPicPr>
          <p:nvPr/>
        </p:nvPicPr>
        <p:blipFill>
          <a:blip r:embed="rId2"/>
          <a:stretch>
            <a:fillRect/>
          </a:stretch>
        </p:blipFill>
        <p:spPr>
          <a:xfrm>
            <a:off x="8989888" y="1908865"/>
            <a:ext cx="3126871" cy="618577"/>
          </a:xfrm>
          <a:prstGeom prst="rect">
            <a:avLst/>
          </a:prstGeom>
        </p:spPr>
      </p:pic>
      <p:pic>
        <p:nvPicPr>
          <p:cNvPr id="6" name="Imagen 5"/>
          <p:cNvPicPr>
            <a:picLocks noChangeAspect="1"/>
          </p:cNvPicPr>
          <p:nvPr/>
        </p:nvPicPr>
        <p:blipFill>
          <a:blip r:embed="rId3"/>
          <a:stretch>
            <a:fillRect/>
          </a:stretch>
        </p:blipFill>
        <p:spPr>
          <a:xfrm>
            <a:off x="10160860" y="456852"/>
            <a:ext cx="993734" cy="951058"/>
          </a:xfrm>
          <a:prstGeom prst="rect">
            <a:avLst/>
          </a:prstGeom>
        </p:spPr>
      </p:pic>
    </p:spTree>
    <p:extLst>
      <p:ext uri="{BB962C8B-B14F-4D97-AF65-F5344CB8AC3E}">
        <p14:creationId xmlns:p14="http://schemas.microsoft.com/office/powerpoint/2010/main" val="2897951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1397" y="562534"/>
            <a:ext cx="9160625" cy="615776"/>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a:noAutofit/>
          </a:bodyPr>
          <a:lstStyle/>
          <a:p>
            <a:pPr algn="ctr"/>
            <a:r>
              <a:rPr lang="es-MX" sz="4000" b="1" dirty="0"/>
              <a:t>Trámite de conclusión de la beca </a:t>
            </a:r>
            <a:r>
              <a:rPr lang="es-MX" sz="4000" b="1" dirty="0" smtClean="0"/>
              <a:t>Conahcyt</a:t>
            </a:r>
            <a:endParaRPr lang="es-MX" sz="4000" dirty="0"/>
          </a:p>
        </p:txBody>
      </p:sp>
      <p:sp>
        <p:nvSpPr>
          <p:cNvPr id="3" name="Marcador de contenido 2"/>
          <p:cNvSpPr>
            <a:spLocks noGrp="1"/>
          </p:cNvSpPr>
          <p:nvPr>
            <p:ph idx="1"/>
          </p:nvPr>
        </p:nvSpPr>
        <p:spPr>
          <a:xfrm>
            <a:off x="590203" y="1626121"/>
            <a:ext cx="10515600" cy="4275916"/>
          </a:xfrm>
        </p:spPr>
        <p:txBody>
          <a:bodyPr>
            <a:noAutofit/>
          </a:bodyPr>
          <a:lstStyle/>
          <a:p>
            <a:pPr marL="0" indent="0" algn="just">
              <a:lnSpc>
                <a:spcPct val="150000"/>
              </a:lnSpc>
              <a:buNone/>
            </a:pPr>
            <a:r>
              <a:rPr lang="es-MX" sz="2000" dirty="0"/>
              <a:t>Una vez que la persona Becaria ha concluido su programa </a:t>
            </a:r>
            <a:r>
              <a:rPr lang="es-MX" sz="2000" dirty="0" smtClean="0"/>
              <a:t>académico </a:t>
            </a:r>
            <a:r>
              <a:rPr lang="es-MX" sz="2000" dirty="0"/>
              <a:t>y ha obtenido el </a:t>
            </a:r>
            <a:r>
              <a:rPr lang="es-MX" sz="2000" dirty="0" smtClean="0"/>
              <a:t>Visto Bueno </a:t>
            </a:r>
            <a:r>
              <a:rPr lang="es-MX" sz="2000" dirty="0"/>
              <a:t>en los </a:t>
            </a:r>
            <a:r>
              <a:rPr lang="es-MX" sz="2000" i="1" dirty="0" smtClean="0"/>
              <a:t>Reportes </a:t>
            </a:r>
            <a:r>
              <a:rPr lang="es-MX" sz="2000" i="1" dirty="0"/>
              <a:t>de retribución social</a:t>
            </a:r>
            <a:r>
              <a:rPr lang="es-MX" sz="2000" dirty="0"/>
              <a:t>, podrá solicitar a la Coordinación </a:t>
            </a:r>
            <a:r>
              <a:rPr lang="es-MX" sz="2000" dirty="0" smtClean="0"/>
              <a:t>del Programa</a:t>
            </a:r>
            <a:r>
              <a:rPr lang="es-MX" sz="2000" dirty="0"/>
              <a:t>, la emisión de la </a:t>
            </a:r>
            <a:r>
              <a:rPr lang="es-MX" sz="2000" i="1" dirty="0"/>
              <a:t>Constancia global de actividades de retribución social</a:t>
            </a:r>
            <a:r>
              <a:rPr lang="es-MX" sz="2000" dirty="0"/>
              <a:t>, la cual </a:t>
            </a:r>
            <a:r>
              <a:rPr lang="es-MX" sz="2000" dirty="0" smtClean="0"/>
              <a:t>debe indicar y </a:t>
            </a:r>
            <a:r>
              <a:rPr lang="es-MX" sz="2000" dirty="0"/>
              <a:t>listar las actividades realizadas durante la vigencia de beca y especificar el </a:t>
            </a:r>
            <a:r>
              <a:rPr lang="es-MX" sz="2000" dirty="0" smtClean="0"/>
              <a:t>período de realización</a:t>
            </a:r>
            <a:r>
              <a:rPr lang="es-MX" sz="2000" dirty="0"/>
              <a:t>.</a:t>
            </a:r>
          </a:p>
          <a:p>
            <a:pPr marL="0" indent="0" algn="just">
              <a:lnSpc>
                <a:spcPct val="150000"/>
              </a:lnSpc>
              <a:buNone/>
            </a:pPr>
            <a:r>
              <a:rPr lang="es-MX" sz="2000" dirty="0"/>
              <a:t>La </a:t>
            </a:r>
            <a:r>
              <a:rPr lang="es-MX" sz="2000" i="1" dirty="0"/>
              <a:t>Constancia global de actividades de retribución social, </a:t>
            </a:r>
            <a:r>
              <a:rPr lang="es-MX" sz="2000" dirty="0"/>
              <a:t>será presentada ante el </a:t>
            </a:r>
            <a:r>
              <a:rPr lang="es-MX" sz="2000" dirty="0" smtClean="0"/>
              <a:t>Conahcyt</a:t>
            </a:r>
            <a:r>
              <a:rPr lang="es-MX" sz="2000" dirty="0"/>
              <a:t> </a:t>
            </a:r>
            <a:r>
              <a:rPr lang="es-MX" sz="2000" dirty="0" smtClean="0"/>
              <a:t>para </a:t>
            </a:r>
            <a:r>
              <a:rPr lang="es-MX" sz="2000" dirty="0"/>
              <a:t>fines de dar por </a:t>
            </a:r>
            <a:r>
              <a:rPr lang="es-MX" sz="2000" b="1" dirty="0"/>
              <a:t>concluida la beca y obtener la Carta de No Adeudo o de </a:t>
            </a:r>
            <a:r>
              <a:rPr lang="es-MX" sz="2000" b="1" dirty="0" smtClean="0"/>
              <a:t>Reconocimiento</a:t>
            </a:r>
            <a:r>
              <a:rPr lang="es-MX" sz="2000" dirty="0" smtClean="0"/>
              <a:t>, de </a:t>
            </a:r>
            <a:r>
              <a:rPr lang="es-MX" sz="2000" dirty="0"/>
              <a:t>la beca, que certifica que ha cumplido con el objeto de la Beca, conforme lo establecido </a:t>
            </a:r>
            <a:r>
              <a:rPr lang="es-MX" sz="2000" dirty="0" smtClean="0"/>
              <a:t>en el </a:t>
            </a:r>
            <a:r>
              <a:rPr lang="es-MX" sz="2000" dirty="0"/>
              <a:t>Artículo 22 </a:t>
            </a:r>
            <a:r>
              <a:rPr lang="es-MX" sz="2000" dirty="0" smtClean="0"/>
              <a:t>de </a:t>
            </a:r>
            <a:r>
              <a:rPr lang="es-MX" sz="2000" dirty="0"/>
              <a:t>el </a:t>
            </a:r>
            <a:r>
              <a:rPr lang="es-MX" sz="2000" i="1" dirty="0"/>
              <a:t>Reglamento de Becas para el Fortalecimiento de la Comunidad </a:t>
            </a:r>
            <a:r>
              <a:rPr lang="es-MX" sz="2000" i="1" dirty="0" smtClean="0"/>
              <a:t>de Humanidades</a:t>
            </a:r>
            <a:r>
              <a:rPr lang="es-MX" sz="2000" i="1" dirty="0"/>
              <a:t>, Ciencias, Tecnologías e Innovación.</a:t>
            </a:r>
            <a:endParaRPr lang="es-MX" sz="2000" dirty="0"/>
          </a:p>
        </p:txBody>
      </p:sp>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Tree>
    <p:extLst>
      <p:ext uri="{BB962C8B-B14F-4D97-AF65-F5344CB8AC3E}">
        <p14:creationId xmlns:p14="http://schemas.microsoft.com/office/powerpoint/2010/main" val="42720453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03434" y="2517022"/>
            <a:ext cx="3914454" cy="95410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sz="2800" dirty="0" smtClean="0"/>
              <a:t>Formatos a llenar y ejemplos.</a:t>
            </a:r>
            <a:endParaRPr lang="es-MX" sz="2800" dirty="0"/>
          </a:p>
        </p:txBody>
      </p:sp>
      <p:pic>
        <p:nvPicPr>
          <p:cNvPr id="7" name="Imagen 6"/>
          <p:cNvPicPr>
            <a:picLocks noChangeAspect="1"/>
          </p:cNvPicPr>
          <p:nvPr/>
        </p:nvPicPr>
        <p:blipFill>
          <a:blip r:embed="rId2"/>
          <a:stretch>
            <a:fillRect/>
          </a:stretch>
        </p:blipFill>
        <p:spPr>
          <a:xfrm>
            <a:off x="5174521" y="88741"/>
            <a:ext cx="5428410" cy="6769259"/>
          </a:xfrm>
          <a:prstGeom prst="rect">
            <a:avLst/>
          </a:prstGeom>
        </p:spPr>
      </p:pic>
    </p:spTree>
    <p:extLst>
      <p:ext uri="{BB962C8B-B14F-4D97-AF65-F5344CB8AC3E}">
        <p14:creationId xmlns:p14="http://schemas.microsoft.com/office/powerpoint/2010/main" val="1277169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10966" y="1561672"/>
            <a:ext cx="3380198"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dirty="0" smtClean="0"/>
              <a:t>EJEMPLO 1:</a:t>
            </a:r>
          </a:p>
          <a:p>
            <a:r>
              <a:rPr lang="es-MX" dirty="0" smtClean="0"/>
              <a:t>ELABORACIÓN DE NOTAS Y ARTÍCULO DE DIFUSIÓN</a:t>
            </a:r>
            <a:endParaRPr lang="es-MX" dirty="0"/>
          </a:p>
        </p:txBody>
      </p:sp>
      <p:pic>
        <p:nvPicPr>
          <p:cNvPr id="2" name="Imagen 1"/>
          <p:cNvPicPr>
            <a:picLocks noChangeAspect="1"/>
          </p:cNvPicPr>
          <p:nvPr/>
        </p:nvPicPr>
        <p:blipFill>
          <a:blip r:embed="rId2"/>
          <a:stretch>
            <a:fillRect/>
          </a:stretch>
        </p:blipFill>
        <p:spPr>
          <a:xfrm>
            <a:off x="4891660" y="0"/>
            <a:ext cx="5549126" cy="6783185"/>
          </a:xfrm>
          <a:prstGeom prst="rect">
            <a:avLst/>
          </a:prstGeom>
        </p:spPr>
      </p:pic>
    </p:spTree>
    <p:extLst>
      <p:ext uri="{BB962C8B-B14F-4D97-AF65-F5344CB8AC3E}">
        <p14:creationId xmlns:p14="http://schemas.microsoft.com/office/powerpoint/2010/main" val="2034197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205228" y="0"/>
            <a:ext cx="4945638" cy="6836375"/>
          </a:xfrm>
          <a:prstGeom prst="rect">
            <a:avLst/>
          </a:prstGeom>
        </p:spPr>
      </p:pic>
      <p:sp>
        <p:nvSpPr>
          <p:cNvPr id="5" name="CuadroTexto 4"/>
          <p:cNvSpPr txBox="1"/>
          <p:nvPr/>
        </p:nvSpPr>
        <p:spPr>
          <a:xfrm>
            <a:off x="410966" y="1561672"/>
            <a:ext cx="3380198" cy="147732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dirty="0" smtClean="0"/>
              <a:t>EJEMPLO 2:</a:t>
            </a:r>
          </a:p>
          <a:p>
            <a:r>
              <a:rPr lang="es-MX" dirty="0" smtClean="0"/>
              <a:t>DIVULGACIÓN DE LA CIENCIA Y TECNOLOGÍAS A NIÑOS Y JÓVENES.. (CASO: COLOQUIO EN BIOCIENCIAS)</a:t>
            </a:r>
            <a:endParaRPr lang="es-MX" dirty="0"/>
          </a:p>
        </p:txBody>
      </p:sp>
    </p:spTree>
    <p:extLst>
      <p:ext uri="{BB962C8B-B14F-4D97-AF65-F5344CB8AC3E}">
        <p14:creationId xmlns:p14="http://schemas.microsoft.com/office/powerpoint/2010/main" val="2036841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290965" y="0"/>
            <a:ext cx="4685242" cy="6717395"/>
          </a:xfrm>
          <a:prstGeom prst="rect">
            <a:avLst/>
          </a:prstGeom>
        </p:spPr>
      </p:pic>
      <p:sp>
        <p:nvSpPr>
          <p:cNvPr id="5" name="CuadroTexto 4"/>
          <p:cNvSpPr txBox="1"/>
          <p:nvPr/>
        </p:nvSpPr>
        <p:spPr>
          <a:xfrm>
            <a:off x="410966" y="1561672"/>
            <a:ext cx="3380198"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dirty="0" smtClean="0"/>
              <a:t>EJEMPLO 3:</a:t>
            </a:r>
          </a:p>
          <a:p>
            <a:r>
              <a:rPr lang="es-MX" dirty="0" smtClean="0"/>
              <a:t>COLABORACIÓN EN ACTIVIDADES DE ANIMACIÓN SOCIO-CULTURAL (PROGRAMA AZUL MARINO)</a:t>
            </a:r>
            <a:endParaRPr lang="es-MX" dirty="0"/>
          </a:p>
        </p:txBody>
      </p:sp>
    </p:spTree>
    <p:extLst>
      <p:ext uri="{BB962C8B-B14F-4D97-AF65-F5344CB8AC3E}">
        <p14:creationId xmlns:p14="http://schemas.microsoft.com/office/powerpoint/2010/main" val="3238939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10388138" y="225810"/>
            <a:ext cx="990600" cy="952500"/>
          </a:xfrm>
          <a:prstGeom prst="rect">
            <a:avLst/>
          </a:prstGeom>
          <a:noFill/>
        </p:spPr>
      </p:pic>
      <p:sp>
        <p:nvSpPr>
          <p:cNvPr id="2" name="Rectángulo 1"/>
          <p:cNvSpPr/>
          <p:nvPr/>
        </p:nvSpPr>
        <p:spPr>
          <a:xfrm>
            <a:off x="924614" y="1583030"/>
            <a:ext cx="10039871" cy="4247317"/>
          </a:xfrm>
          <a:prstGeom prst="rect">
            <a:avLst/>
          </a:prstGeom>
        </p:spPr>
        <p:txBody>
          <a:bodyPr wrap="square">
            <a:spAutoFit/>
          </a:bodyPr>
          <a:lstStyle/>
          <a:p>
            <a:pPr algn="just"/>
            <a:r>
              <a:rPr lang="es-MX" b="1" dirty="0" smtClean="0">
                <a:ea typeface="Times New Roman" panose="02020603050405020304" pitchFamily="18" charset="0"/>
              </a:rPr>
              <a:t>1</a:t>
            </a:r>
            <a:r>
              <a:rPr lang="es-MX" b="1" dirty="0">
                <a:ea typeface="Times New Roman" panose="02020603050405020304" pitchFamily="18" charset="0"/>
              </a:rPr>
              <a:t>. Respecto a la retribución social: ¿existe un mínimo de horas o actividades para obtener la constancia?</a:t>
            </a:r>
            <a:endParaRPr lang="es-MX" dirty="0">
              <a:ea typeface="Times New Roman" panose="02020603050405020304" pitchFamily="18" charset="0"/>
            </a:endParaRPr>
          </a:p>
          <a:p>
            <a:pPr algn="just"/>
            <a:r>
              <a:rPr lang="es-MX" dirty="0">
                <a:ea typeface="Times New Roman" panose="02020603050405020304" pitchFamily="18" charset="0"/>
              </a:rPr>
              <a:t>R= No. El </a:t>
            </a:r>
            <a:r>
              <a:rPr lang="es-MX" dirty="0" err="1">
                <a:ea typeface="Times New Roman" panose="02020603050405020304" pitchFamily="18" charset="0"/>
              </a:rPr>
              <a:t>CONAHCyT</a:t>
            </a:r>
            <a:r>
              <a:rPr lang="es-MX" dirty="0">
                <a:ea typeface="Times New Roman" panose="02020603050405020304" pitchFamily="18" charset="0"/>
              </a:rPr>
              <a:t> considera que debido a la diversidad de los programas, las actividades pueden variar, por lo que únicamente requieren que las actividades que realicen, demuestren impacto social de acuerdo a los parámetros que les requiera la Coordinación de Posgrado donde se cursa el posgrado.</a:t>
            </a:r>
          </a:p>
          <a:p>
            <a:pPr algn="just"/>
            <a:r>
              <a:rPr lang="es-MX" b="1" dirty="0">
                <a:ea typeface="Times New Roman" panose="02020603050405020304" pitchFamily="18" charset="0"/>
              </a:rPr>
              <a:t>2. ¿Las conferencias pueden contar como actividad de retribución social?</a:t>
            </a:r>
            <a:endParaRPr lang="es-MX" dirty="0">
              <a:ea typeface="Times New Roman" panose="02020603050405020304" pitchFamily="18" charset="0"/>
            </a:endParaRPr>
          </a:p>
          <a:p>
            <a:pPr algn="just"/>
            <a:r>
              <a:rPr lang="es-MX" dirty="0">
                <a:ea typeface="Times New Roman" panose="02020603050405020304" pitchFamily="18" charset="0"/>
              </a:rPr>
              <a:t>R= Sí. Para su acreditación debe entregar las constancias que acrediten su participación.</a:t>
            </a:r>
          </a:p>
          <a:p>
            <a:pPr algn="just"/>
            <a:r>
              <a:rPr lang="es-MX" b="1" dirty="0">
                <a:ea typeface="Times New Roman" panose="02020603050405020304" pitchFamily="18" charset="0"/>
              </a:rPr>
              <a:t>3. ¿Cuándo se debe de reportar al </a:t>
            </a:r>
            <a:r>
              <a:rPr lang="es-MX" b="1" dirty="0" err="1">
                <a:ea typeface="Times New Roman" panose="02020603050405020304" pitchFamily="18" charset="0"/>
              </a:rPr>
              <a:t>CONAHCyT</a:t>
            </a:r>
            <a:r>
              <a:rPr lang="es-MX" b="1" dirty="0">
                <a:ea typeface="Times New Roman" panose="02020603050405020304" pitchFamily="18" charset="0"/>
              </a:rPr>
              <a:t> las actividades de retribución social?</a:t>
            </a:r>
            <a:endParaRPr lang="es-MX" dirty="0">
              <a:ea typeface="Times New Roman" panose="02020603050405020304" pitchFamily="18" charset="0"/>
            </a:endParaRPr>
          </a:p>
          <a:p>
            <a:pPr algn="just"/>
            <a:r>
              <a:rPr lang="es-MX" dirty="0">
                <a:ea typeface="Times New Roman" panose="02020603050405020304" pitchFamily="18" charset="0"/>
              </a:rPr>
              <a:t>R= Las personas becarias entregarán la constancia de retribución social otorgada por su coordinación al realizar el trámite de conclusión de beca.</a:t>
            </a:r>
          </a:p>
          <a:p>
            <a:pPr algn="just"/>
            <a:r>
              <a:rPr lang="es-MX" b="1" dirty="0">
                <a:ea typeface="Times New Roman" panose="02020603050405020304" pitchFamily="18" charset="0"/>
              </a:rPr>
              <a:t>4. ¿Cuáles evidencias se deben aportar para validad la retribución social?</a:t>
            </a:r>
            <a:endParaRPr lang="es-MX" dirty="0">
              <a:ea typeface="Times New Roman" panose="02020603050405020304" pitchFamily="18" charset="0"/>
            </a:endParaRPr>
          </a:p>
          <a:p>
            <a:pPr algn="just"/>
            <a:r>
              <a:rPr lang="es-MX" dirty="0">
                <a:ea typeface="Times New Roman" panose="02020603050405020304" pitchFamily="18" charset="0"/>
              </a:rPr>
              <a:t>R= Para la actividad que se reportará como retribución social, la o el becaria(o) deberán obtener la evidencia que demuestre su participación. Por ejemplo: fotografías de labor en campo; folletos o panfletos generados; constancias de participación en congresos, foros o conferencias; cartas de reconocimiento o participación; recortes de periódico; capturas de pantalla; vínculos a videos o podcasts, etc.</a:t>
            </a:r>
          </a:p>
        </p:txBody>
      </p:sp>
      <p:sp>
        <p:nvSpPr>
          <p:cNvPr id="3" name="CuadroTexto 2"/>
          <p:cNvSpPr txBox="1"/>
          <p:nvPr/>
        </p:nvSpPr>
        <p:spPr>
          <a:xfrm>
            <a:off x="3341717" y="655090"/>
            <a:ext cx="4264429" cy="5232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wrap="square" rtlCol="0">
            <a:spAutoFit/>
          </a:bodyPr>
          <a:lstStyle/>
          <a:p>
            <a:r>
              <a:rPr lang="es-MX" dirty="0" smtClean="0"/>
              <a:t>	</a:t>
            </a:r>
            <a:r>
              <a:rPr lang="es-MX" sz="2800" dirty="0" smtClean="0"/>
              <a:t>Preguntas frecuentes</a:t>
            </a:r>
            <a:endParaRPr lang="es-MX" sz="2800" dirty="0"/>
          </a:p>
        </p:txBody>
      </p:sp>
    </p:spTree>
    <p:extLst>
      <p:ext uri="{BB962C8B-B14F-4D97-AF65-F5344CB8AC3E}">
        <p14:creationId xmlns:p14="http://schemas.microsoft.com/office/powerpoint/2010/main" val="2341493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580784" y="1061707"/>
            <a:ext cx="7030431" cy="4734586"/>
          </a:xfrm>
          <a:prstGeom prst="rect">
            <a:avLst/>
          </a:prstGeom>
        </p:spPr>
      </p:pic>
    </p:spTree>
    <p:extLst>
      <p:ext uri="{BB962C8B-B14F-4D97-AF65-F5344CB8AC3E}">
        <p14:creationId xmlns:p14="http://schemas.microsoft.com/office/powerpoint/2010/main" val="3702694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404153" y="125445"/>
            <a:ext cx="7034657" cy="6732555"/>
          </a:xfrm>
          <a:prstGeom prst="rect">
            <a:avLst/>
          </a:prstGeom>
        </p:spPr>
      </p:pic>
      <p:sp>
        <p:nvSpPr>
          <p:cNvPr id="4" name="Rectángulo 3"/>
          <p:cNvSpPr/>
          <p:nvPr/>
        </p:nvSpPr>
        <p:spPr>
          <a:xfrm>
            <a:off x="2921427" y="1801623"/>
            <a:ext cx="6000108" cy="3380197"/>
          </a:xfrm>
          <a:prstGeom prst="rect">
            <a:avLst/>
          </a:prstGeom>
          <a:noFill/>
        </p:spPr>
        <p:txBody>
          <a:bodyPr wrap="square" lIns="91440" tIns="45720" rIns="91440" bIns="45720">
            <a:prstTxWarp prst="textStop">
              <a:avLst/>
            </a:prstTxWarp>
            <a:spAutoFit/>
          </a:bodyPr>
          <a:lstStyle/>
          <a:p>
            <a:pPr algn="ctr"/>
            <a:r>
              <a:rPr lang="es-ES" sz="5400" b="1" dirty="0" smtClean="0">
                <a:ln w="13462">
                  <a:solidFill>
                    <a:schemeClr val="bg1"/>
                  </a:solidFill>
                  <a:prstDash val="solid"/>
                </a:ln>
                <a:solidFill>
                  <a:srgbClr val="0070C0"/>
                </a:solidFill>
                <a:effectLst>
                  <a:outerShdw dist="38100" dir="2700000" algn="bl" rotWithShape="0">
                    <a:schemeClr val="accent5"/>
                  </a:outerShdw>
                </a:effectLst>
              </a:rPr>
              <a:t>GRACIAS</a:t>
            </a:r>
            <a:endParaRPr lang="es-ES" sz="5400" b="1" cap="none" spc="0" dirty="0">
              <a:ln w="13462">
                <a:solidFill>
                  <a:schemeClr val="bg1"/>
                </a:solidFill>
                <a:prstDash val="solid"/>
              </a:ln>
              <a:solidFill>
                <a:srgbClr val="0070C0"/>
              </a:solidFill>
              <a:effectLst>
                <a:outerShdw dist="38100" dir="2700000" algn="bl" rotWithShape="0">
                  <a:schemeClr val="accent5"/>
                </a:outerShdw>
              </a:effectLst>
            </a:endParaRPr>
          </a:p>
        </p:txBody>
      </p:sp>
    </p:spTree>
    <p:extLst>
      <p:ext uri="{BB962C8B-B14F-4D97-AF65-F5344CB8AC3E}">
        <p14:creationId xmlns:p14="http://schemas.microsoft.com/office/powerpoint/2010/main" val="369309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1710</Words>
  <Application>Microsoft Office PowerPoint</Application>
  <PresentationFormat>Panorámica</PresentationFormat>
  <Paragraphs>162</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Calibri</vt:lpstr>
      <vt:lpstr>Calibri Light</vt:lpstr>
      <vt:lpstr>Times New Roman</vt:lpstr>
      <vt:lpstr>Tema de Office</vt:lpstr>
      <vt:lpstr>Presentación de PowerPoint</vt:lpstr>
      <vt:lpstr>Presentación de PowerPoint</vt:lpstr>
      <vt:lpstr>Presentación de PowerPoint</vt:lpstr>
      <vt:lpstr>Objetivos: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Trámite de conclusión de la beca Conahcyt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MARCO ANTONIO LOPEZ TORRES</dc:creator>
  <cp:lastModifiedBy>MARCO ANTONIO LOPEZ TORRES</cp:lastModifiedBy>
  <cp:revision>34</cp:revision>
  <dcterms:created xsi:type="dcterms:W3CDTF">2023-11-24T19:58:46Z</dcterms:created>
  <dcterms:modified xsi:type="dcterms:W3CDTF">2023-11-29T17:48:39Z</dcterms:modified>
</cp:coreProperties>
</file>